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Authors.xml" ContentType="application/vnd.openxmlformats-officedocument.presentationml.commentAuthors+xml"/>
  <Override PartName="/ppt/charts/colors1.xml" ContentType="application/vnd.ms-office.chartcolorstyle+xml"/>
  <Override PartName="/ppt/charts/style1.xml" ContentType="application/vnd.ms-office.chartstyle+xml"/>
  <Override PartName="/ppt/charts/chart1.xml" ContentType="application/vnd.openxmlformats-officedocument.drawingml.chart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handoutMasters/handoutMaster1.xml" ContentType="application/vnd.openxmlformats-officedocument.presentationml.handoutMaster+xml"/>
  <Override PartName="/ppt/charts/style2.xml" ContentType="application/vnd.ms-office.chartstyle+xml"/>
  <Override PartName="/ppt/theme/themeOverride2.xml" ContentType="application/vnd.openxmlformats-officedocument.themeOverride+xml"/>
  <Override PartName="/ppt/charts/colors2.xml" ContentType="application/vnd.ms-office.chartcolorstyl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7" r:id="rId3"/>
    <p:sldId id="283" r:id="rId4"/>
    <p:sldId id="305" r:id="rId5"/>
    <p:sldId id="314" r:id="rId6"/>
    <p:sldId id="316" r:id="rId7"/>
    <p:sldId id="323" r:id="rId8"/>
    <p:sldId id="324" r:id="rId9"/>
    <p:sldId id="325" r:id="rId10"/>
    <p:sldId id="320" r:id="rId11"/>
    <p:sldId id="322" r:id="rId1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7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aton, Diana (OHHS)" initials="BD(" lastIdx="3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E7E7EA"/>
    <a:srgbClr val="CBCC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3" autoAdjust="0"/>
    <p:restoredTop sz="56319" autoAdjust="0"/>
  </p:normalViewPr>
  <p:slideViewPr>
    <p:cSldViewPr snapToGrid="0" snapToObjects="1" showGuides="1">
      <p:cViewPr varScale="1">
        <p:scale>
          <a:sx n="52" d="100"/>
          <a:sy n="52" d="100"/>
        </p:scale>
        <p:origin x="2496" y="60"/>
      </p:cViewPr>
      <p:guideLst>
        <p:guide orient="horz" pos="2160"/>
        <p:guide pos="287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var\folders\2q\nh95d9ps7tq25w3bjf_bsjkr0000gn\T\com.microsoft.Outlook\Outlook%20Temp\Transportation%20SFY2016.xls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 smtClean="0"/>
              <a:t>Trips </a:t>
            </a:r>
            <a:r>
              <a:rPr lang="en-US" sz="1400" b="1" dirty="0"/>
              <a:t>by Treatment </a:t>
            </a:r>
            <a:r>
              <a:rPr lang="en-US" sz="1400" b="1" dirty="0" smtClean="0"/>
              <a:t>Types-Annual CY</a:t>
            </a:r>
            <a:r>
              <a:rPr lang="en-US" sz="1400" b="1" baseline="0" dirty="0" smtClean="0"/>
              <a:t> 2016</a:t>
            </a:r>
            <a:endParaRPr lang="en-US" sz="14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[1]Sheet1!$B$4</c:f>
              <c:strCache>
                <c:ptCount val="1"/>
                <c:pt idx="0">
                  <c:v>Total</c:v>
                </c:pt>
              </c:strCache>
            </c:strRef>
          </c:tx>
          <c:explosion val="3"/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</c:dPt>
          <c:dPt>
            <c:idx val="4"/>
            <c:bubble3D val="0"/>
            <c:spPr>
              <a:solidFill>
                <a:srgbClr val="00B0F0">
                  <a:alpha val="90000"/>
                </a:srgb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</c:dPt>
          <c:dPt>
            <c:idx val="5"/>
            <c:bubble3D val="0"/>
            <c:spPr>
              <a:solidFill>
                <a:schemeClr val="accent6">
                  <a:alpha val="90000"/>
                </a:schemeClr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lumMod val="75000"/>
                  </a:schemeClr>
                </a:contourClr>
              </a:sp3d>
            </c:spPr>
          </c:dPt>
          <c:dPt>
            <c:idx val="6"/>
            <c:bubble3D val="0"/>
            <c:spPr>
              <a:solidFill>
                <a:schemeClr val="accent1">
                  <a:lumMod val="60000"/>
                  <a:alpha val="90000"/>
                </a:schemeClr>
              </a:solidFill>
              <a:ln w="19050">
                <a:solidFill>
                  <a:schemeClr val="accent1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60000"/>
                    <a:lumMod val="75000"/>
                  </a:schemeClr>
                </a:contourClr>
              </a:sp3d>
            </c:spPr>
          </c:dPt>
          <c:dPt>
            <c:idx val="7"/>
            <c:bubble3D val="0"/>
            <c:spPr>
              <a:solidFill>
                <a:schemeClr val="accent2">
                  <a:lumMod val="60000"/>
                  <a:alpha val="90000"/>
                </a:schemeClr>
              </a:solidFill>
              <a:ln w="19050">
                <a:solidFill>
                  <a:schemeClr val="accent2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60000"/>
                    <a:lumMod val="75000"/>
                  </a:schemeClr>
                </a:contourClr>
              </a:sp3d>
            </c:spPr>
          </c:dPt>
          <c:dLbls>
            <c:dLbl>
              <c:idx val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overflow" horzOverflow="overflow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overflow" horzOverflow="overflow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10629977190257"/>
                  <c:y val="-3.2096229795711001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overflow" horzOverflow="overflow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solidFill>
                      <a:schemeClr val="lt1">
                        <a:alpha val="90000"/>
                      </a:schemeClr>
                    </a:solidFill>
                    <a:ln w="12700" cap="flat" cmpd="sng" algn="ctr">
                      <a:solidFill>
                        <a:schemeClr val="accent1"/>
                      </a:solidFill>
                      <a:round/>
                    </a:ln>
                  </c15:spPr>
                  <c15:layout/>
                </c:ext>
              </c:extLst>
            </c:dLbl>
            <c:dLbl>
              <c:idx val="3"/>
              <c:layout>
                <c:manualLayout>
                  <c:x val="1.43802719061341E-2"/>
                  <c:y val="-3.1046748605754002E-2"/>
                </c:manualLayout>
              </c:layout>
              <c:tx>
                <c:rich>
                  <a:bodyPr rot="0" spcFirstLastPara="1" vertOverflow="overflow" horzOverflow="overflow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50" b="0" i="0" u="none" strike="noStrike" kern="1200" baseline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320843FF-EAF0-4AC2-A322-962526CEF90D}" type="CATEGORYNAME">
                      <a:rPr lang="en-US" sz="1000"/>
                      <a:pPr>
                        <a:defRPr sz="1050">
                          <a:solidFill>
                            <a:schemeClr val="accent1"/>
                          </a:solidFill>
                        </a:defRPr>
                      </a:pPr>
                      <a:t>[CATEGORY NAME]</a:t>
                    </a:fld>
                    <a:r>
                      <a:rPr lang="en-US" baseline="0" dirty="0"/>
                      <a:t>
</a:t>
                    </a:r>
                    <a:fld id="{DFB184DE-B04D-4623-8D1F-354210F36DDC}" type="PERCENTAGE">
                      <a:rPr lang="en-US" baseline="0"/>
                      <a:pPr>
                        <a:defRPr sz="1050">
                          <a:solidFill>
                            <a:schemeClr val="accent1"/>
                          </a:solidFill>
                        </a:defRPr>
                      </a:pPr>
                      <a:t>[PERCENTAGE]</a:t>
                    </a:fld>
                    <a:endParaRPr lang="en-US" baseline="0" dirty="0"/>
                  </a:p>
                </c:rich>
              </c:tx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overflow" horzOverflow="overflow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solidFill>
                      <a:schemeClr val="lt1">
                        <a:alpha val="90000"/>
                      </a:schemeClr>
                    </a:solidFill>
                    <a:ln w="12700" cap="flat" cmpd="sng" algn="ctr">
                      <a:solidFill>
                        <a:schemeClr val="accent1"/>
                      </a:solidFill>
                      <a:round/>
                    </a:ln>
                  </c15:spPr>
                  <c15:layout>
                    <c:manualLayout>
                      <c:w val="0.13057175938958801"/>
                      <c:h val="8.7975620489151099E-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1.9626154497675699E-2"/>
                  <c:y val="-0.111089946911264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rgbClr val="00B0F0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overflow" horzOverflow="overflow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accent5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6"/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overflow" horzOverflow="overflow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accent6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0.164196720936931"/>
                  <c:y val="-9.9983340914693006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>
                      <a:lumMod val="6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overflow" horzOverflow="overflow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accent1">
                          <a:lumMod val="60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solidFill>
                      <a:schemeClr val="lt1">
                        <a:alpha val="90000"/>
                      </a:schemeClr>
                    </a:solidFill>
                    <a:ln w="12700" cap="flat" cmpd="sng" algn="ctr">
                      <a:solidFill>
                        <a:schemeClr val="accent1"/>
                      </a:solidFill>
                      <a:round/>
                    </a:ln>
                  </c15:spPr>
                  <c15:layout/>
                </c:ext>
              </c:extLst>
            </c:dLbl>
            <c:dLbl>
              <c:idx val="7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>
                      <a:lumMod val="6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overflow" horzOverflow="overflow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accent2">
                          <a:lumMod val="60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solidFill>
                <a:prstClr val="white">
                  <a:alpha val="90000"/>
                </a:prstClr>
              </a:solidFill>
              <a:ln w="12700" cap="flat" cmpd="sng" algn="ctr">
                <a:solidFill>
                  <a:srgbClr val="5B9BD5"/>
                </a:solidFill>
                <a:round/>
              </a:ln>
              <a:effectLst>
                <a:outerShdw blurRad="50800" dist="38100" dir="2700000" algn="tl" rotWithShape="0">
                  <a:srgbClr val="5B9BD5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solidFill>
                    <a:schemeClr val="lt1">
                      <a:alpha val="90000"/>
                    </a:schemeClr>
                  </a:solidFill>
                  <a:ln w="12700" cap="flat" cmpd="sng" algn="ctr">
                    <a:solidFill>
                      <a:schemeClr val="accent1"/>
                    </a:solidFill>
                    <a:round/>
                  </a:ln>
                </c15:spPr>
              </c:ext>
            </c:extLst>
          </c:dLbls>
          <c:cat>
            <c:strRef>
              <c:f>[1]Sheet1!$A$5:$A$12</c:f>
              <c:strCache>
                <c:ptCount val="8"/>
                <c:pt idx="0">
                  <c:v>Substance Abuse</c:v>
                </c:pt>
                <c:pt idx="1">
                  <c:v>Adult Daycare</c:v>
                </c:pt>
                <c:pt idx="2">
                  <c:v>Dialysis</c:v>
                </c:pt>
                <c:pt idx="3">
                  <c:v>Specialist Visit</c:v>
                </c:pt>
                <c:pt idx="4">
                  <c:v>Follow Up Visits </c:v>
                </c:pt>
                <c:pt idx="5">
                  <c:v>Mental Health</c:v>
                </c:pt>
                <c:pt idx="6">
                  <c:v>Clinic Visits</c:v>
                </c:pt>
                <c:pt idx="7">
                  <c:v>All Other Visits</c:v>
                </c:pt>
              </c:strCache>
            </c:strRef>
          </c:cat>
          <c:val>
            <c:numRef>
              <c:f>[1]Sheet1!$B$5:$B$12</c:f>
              <c:numCache>
                <c:formatCode>#,##0</c:formatCode>
                <c:ptCount val="8"/>
                <c:pt idx="0">
                  <c:v>784066</c:v>
                </c:pt>
                <c:pt idx="1">
                  <c:v>383220</c:v>
                </c:pt>
                <c:pt idx="2">
                  <c:v>75898</c:v>
                </c:pt>
                <c:pt idx="3">
                  <c:v>47809</c:v>
                </c:pt>
                <c:pt idx="4">
                  <c:v>44422</c:v>
                </c:pt>
                <c:pt idx="5">
                  <c:v>40703</c:v>
                </c:pt>
                <c:pt idx="6">
                  <c:v>31994</c:v>
                </c:pt>
                <c:pt idx="7" formatCode="General">
                  <c:v>211979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cap="all" baseline="0" dirty="0">
                <a:effectLst/>
              </a:rPr>
              <a:t>Trips by Treatment Types -CY 2016</a:t>
            </a:r>
            <a:endParaRPr lang="en-US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'Attachment 2d'!$B$28</c:f>
              <c:strCache>
                <c:ptCount val="1"/>
                <c:pt idx="0">
                  <c:v>Total</c:v>
                </c:pt>
              </c:strCache>
            </c:strRef>
          </c:tx>
          <c:explosion val="21"/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</c:dPt>
          <c:dPt>
            <c:idx val="4"/>
            <c:bubble3D val="0"/>
            <c:spPr>
              <a:solidFill>
                <a:srgbClr val="00B0F0">
                  <a:alpha val="90000"/>
                </a:srgb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</c:dPt>
          <c:dPt>
            <c:idx val="5"/>
            <c:bubble3D val="0"/>
            <c:spPr>
              <a:solidFill>
                <a:schemeClr val="accent6">
                  <a:alpha val="90000"/>
                </a:schemeClr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lumMod val="75000"/>
                  </a:schemeClr>
                </a:contourClr>
              </a:sp3d>
            </c:spPr>
          </c:dPt>
          <c:dPt>
            <c:idx val="6"/>
            <c:bubble3D val="0"/>
            <c:spPr>
              <a:solidFill>
                <a:schemeClr val="accent1">
                  <a:lumMod val="60000"/>
                  <a:alpha val="90000"/>
                </a:schemeClr>
              </a:solidFill>
              <a:ln w="19050">
                <a:solidFill>
                  <a:schemeClr val="accent1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60000"/>
                    <a:lumMod val="75000"/>
                  </a:schemeClr>
                </a:contourClr>
              </a:sp3d>
            </c:spPr>
          </c:dPt>
          <c:dPt>
            <c:idx val="7"/>
            <c:bubble3D val="0"/>
            <c:spPr>
              <a:solidFill>
                <a:schemeClr val="accent2">
                  <a:lumMod val="60000"/>
                  <a:alpha val="90000"/>
                </a:schemeClr>
              </a:solidFill>
              <a:ln w="19050">
                <a:solidFill>
                  <a:schemeClr val="accent2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60000"/>
                    <a:lumMod val="75000"/>
                  </a:schemeClr>
                </a:contourClr>
              </a:sp3d>
            </c:spPr>
          </c:dPt>
          <c:dLbls>
            <c:dLbl>
              <c:idx val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rgbClr val="00B0F0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5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6"/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6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>
                      <a:lumMod val="6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1">
                          <a:lumMod val="60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7.11657469409121E-2"/>
                  <c:y val="4.3188138716703003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>
                      <a:lumMod val="6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2">
                          <a:lumMod val="60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ysClr val="window" lastClr="FFFFFF">
                  <a:alpha val="90000"/>
                </a:sysClr>
              </a:solidFill>
              <a:ln w="12700" cap="flat" cmpd="sng" algn="ctr">
                <a:solidFill>
                  <a:srgbClr val="5B9BD5"/>
                </a:solidFill>
                <a:round/>
              </a:ln>
              <a:effectLst>
                <a:outerShdw blurRad="50800" dist="38100" dir="2700000" algn="tl" rotWithShape="0">
                  <a:srgbClr val="5B9BD5">
                    <a:lumMod val="75000"/>
                    <a:alpha val="40000"/>
                  </a:srgbClr>
                </a:outerShdw>
              </a:effectLst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'Attachment 2d'!$A$29:$A$36</c:f>
              <c:strCache>
                <c:ptCount val="8"/>
                <c:pt idx="0">
                  <c:v>Dialysis</c:v>
                </c:pt>
                <c:pt idx="1">
                  <c:v>Adult Daycare</c:v>
                </c:pt>
                <c:pt idx="2">
                  <c:v>Elderly Meal Site</c:v>
                </c:pt>
                <c:pt idx="3">
                  <c:v>Specialist Visit</c:v>
                </c:pt>
                <c:pt idx="4">
                  <c:v>Follow Up Visits </c:v>
                </c:pt>
                <c:pt idx="5">
                  <c:v>Physician Services</c:v>
                </c:pt>
                <c:pt idx="6">
                  <c:v>Clinic Visit</c:v>
                </c:pt>
                <c:pt idx="7">
                  <c:v>All Other*</c:v>
                </c:pt>
              </c:strCache>
            </c:strRef>
          </c:cat>
          <c:val>
            <c:numRef>
              <c:f>'Attachment 2d'!$B$29:$B$36</c:f>
              <c:numCache>
                <c:formatCode>#,##0</c:formatCode>
                <c:ptCount val="8"/>
                <c:pt idx="0">
                  <c:v>54878</c:v>
                </c:pt>
                <c:pt idx="1">
                  <c:v>43226</c:v>
                </c:pt>
                <c:pt idx="2">
                  <c:v>21192</c:v>
                </c:pt>
                <c:pt idx="3">
                  <c:v>23567</c:v>
                </c:pt>
                <c:pt idx="4">
                  <c:v>9230</c:v>
                </c:pt>
                <c:pt idx="5">
                  <c:v>4289</c:v>
                </c:pt>
                <c:pt idx="6">
                  <c:v>4220</c:v>
                </c:pt>
                <c:pt idx="7">
                  <c:v>20411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7840" cy="464820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2"/>
            <a:ext cx="3037840" cy="464820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r">
              <a:defRPr sz="1200"/>
            </a:lvl1pPr>
          </a:lstStyle>
          <a:p>
            <a:fld id="{DB4A38E8-8CCD-364C-8B9C-0BE6FED0A247}" type="datetimeFigureOut">
              <a:rPr lang="en-US" smtClean="0"/>
              <a:t>3/23/2017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4820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r">
              <a:defRPr sz="1200"/>
            </a:lvl1pPr>
          </a:lstStyle>
          <a:p>
            <a:fld id="{80C79D9A-7BBD-2E4A-905F-DC5FD332E8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7133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7840" cy="464820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2"/>
            <a:ext cx="3037840" cy="464820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r">
              <a:defRPr sz="1200"/>
            </a:lvl1pPr>
          </a:lstStyle>
          <a:p>
            <a:fld id="{521F51FA-85C8-1442-AB18-246C0B4F0E07}" type="datetimeFigureOut">
              <a:rPr lang="en-US" smtClean="0"/>
              <a:t>3/23/2017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77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57" tIns="46378" rIns="92757" bIns="4637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2"/>
            <a:ext cx="5608320" cy="4183380"/>
          </a:xfrm>
          <a:prstGeom prst="rect">
            <a:avLst/>
          </a:prstGeom>
        </p:spPr>
        <p:txBody>
          <a:bodyPr vert="horz" lIns="92757" tIns="46378" rIns="92757" bIns="4637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4820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r">
              <a:defRPr sz="1200"/>
            </a:lvl1pPr>
          </a:lstStyle>
          <a:p>
            <a:fld id="{D7E6F613-2967-0348-8610-317A9AC3EE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1972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6F613-2967-0348-8610-317A9AC3EE4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9502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Discuss the two</a:t>
            </a:r>
            <a:r>
              <a:rPr lang="en-US" baseline="0" dirty="0" smtClean="0"/>
              <a:t> lines of business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Medicaid they are making money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Elderly –they are not.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They will run out come Jan or Feb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6F613-2967-0348-8610-317A9AC3EE4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284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6F613-2967-0348-8610-317A9AC3EE4C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3753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Thank</a:t>
            </a:r>
            <a:r>
              <a:rPr lang="en-US" baseline="0" dirty="0" smtClean="0"/>
              <a:t> everyone for attending and share how we are modifying the NEMT program.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Provide context of the ’old ways’ of conducting</a:t>
            </a:r>
            <a:r>
              <a:rPr lang="en-US" baseline="0" dirty="0" smtClean="0"/>
              <a:t> NEMT services –inefficient and low consumer satisfaction of </a:t>
            </a:r>
            <a:r>
              <a:rPr lang="en-US" baseline="0" dirty="0" smtClean="0"/>
              <a:t>services</a:t>
            </a: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Our previous work with RIPTA had lapses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Highly inefficient (Missing 100 trips daily)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CMS said that we needed a broker! (Very important to stress this – ‘</a:t>
            </a:r>
            <a:r>
              <a:rPr lang="en-US" i="1" baseline="0" dirty="0" smtClean="0"/>
              <a:t>This decision was made at the federal level or else we would not be able to provide these medically necessary services</a:t>
            </a:r>
            <a:r>
              <a:rPr lang="en-US" baseline="0" dirty="0" smtClean="0"/>
              <a:t>!’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BB6B22-FAAF-D747-B50E-10E3A47C855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563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In</a:t>
            </a:r>
            <a:r>
              <a:rPr lang="en-US" baseline="0" dirty="0" smtClean="0"/>
              <a:t> 2013 we began our NEMT Broker Procurement process with LogistiCare being the winner of this bid.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They came with valuable experience in the NEMT field and we felt they would be able to handle the task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We currently provide 6,000 rides daily, this was a big ask and we needed a vendor who could do this job.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We entered into the contract for three years (base years) which will end in June.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Describe the Capitation payment and other ETP (Differences in payment structures)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6F613-2967-0348-8610-317A9AC3EE4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8966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Utilization</a:t>
            </a:r>
            <a:r>
              <a:rPr lang="en-US" baseline="0" dirty="0" smtClean="0"/>
              <a:t> is important in how we build our delivery system and we monitor this closely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Utilization has continued to increase in our Medicaid population due to Medicaid Expansion.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Substance Abuse and Adult Daycare are one of the largest types of trips for Medicaid users.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6F613-2967-0348-8610-317A9AC3EE4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6246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Our</a:t>
            </a:r>
            <a:r>
              <a:rPr lang="en-US" baseline="0" dirty="0" smtClean="0"/>
              <a:t> second line of business is our Non-Medicaid Elderly </a:t>
            </a:r>
            <a:r>
              <a:rPr lang="en-US" baseline="0" dirty="0" smtClean="0"/>
              <a:t>Transportation Program</a:t>
            </a: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We have seen significant increases in utilization </a:t>
            </a:r>
            <a:r>
              <a:rPr lang="en-US" baseline="0" dirty="0" smtClean="0"/>
              <a:t>for this </a:t>
            </a:r>
            <a:r>
              <a:rPr lang="en-US" baseline="0" dirty="0" smtClean="0"/>
              <a:t>program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Describe the criteria for eligibility –the </a:t>
            </a:r>
            <a:r>
              <a:rPr lang="en-US" baseline="0" dirty="0" smtClean="0"/>
              <a:t>statute </a:t>
            </a:r>
            <a:r>
              <a:rPr lang="en-US" baseline="0" dirty="0" smtClean="0"/>
              <a:t>and how it can be problematic for us </a:t>
            </a:r>
            <a:endParaRPr lang="en-US" baseline="0" dirty="0" smtClean="0"/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aseline="0" dirty="0" smtClean="0"/>
              <a:t>The type of trips that the elderly take are –Dialysis, Adult Daycare and the Elderly </a:t>
            </a: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The types of visits and the hours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Special Medical Care (Priority 1)</a:t>
            </a:r>
            <a:endParaRPr lang="en-US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Special medical transportation includes transportation for the purpose of kidney dialysis or cancer treatments.  </a:t>
            </a:r>
            <a:endParaRPr lang="en-US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Adult Day Care (Priority 2)</a:t>
            </a:r>
            <a:endParaRPr lang="en-US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category includes transport to and from Adult Day Care Centers that are licensed by the Department of Health (DOH).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General Medical Care (Priority 3)</a:t>
            </a:r>
            <a:endParaRPr lang="en-US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category includes transportation for any medical, behavioral or other health service that is part of a total patient plan of care supervised by a health care professional. Trips eligible under this service category include visits to physicians' offices and dental offices as well for tests and/or treatments ordered by a health care professional as part of a treatment plan.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INSIGHT (Priority 4)</a:t>
            </a:r>
            <a:endParaRPr lang="en-US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category includes transport to and from INSIGHT, at their INSIGHT service location(s). Riders must be sixty-five (65) years of age or over, have a sight impaired condition and/or presently registered with the INSIGHT agency.  </a:t>
            </a:r>
            <a:endParaRPr lang="en-US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Senior Nutrition Transportation (Priority 5)</a:t>
            </a:r>
            <a:endParaRPr lang="en-US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category includes transport to and from congregate meal sites for the elderly. </a:t>
            </a:r>
            <a:endParaRPr lang="en-US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6F613-2967-0348-8610-317A9AC3EE4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2123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This slide</a:t>
            </a:r>
            <a:r>
              <a:rPr lang="en-US" baseline="0" dirty="0" smtClean="0"/>
              <a:t> is related to the internal oversight process we do with LogistiCare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We hold bi-weekly meeting with one meeting dedicated to financial and one for operational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We will bring in the OPI if needed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Go into the pictures from OPI! </a:t>
            </a:r>
            <a:r>
              <a:rPr lang="en-US" baseline="0" dirty="0" smtClean="0">
                <a:sym typeface="Wingdings" panose="05000000000000000000" pitchFamily="2" charset="2"/>
              </a:rPr>
              <a:t>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aseline="0" dirty="0" smtClean="0">
                <a:sym typeface="Wingdings" panose="05000000000000000000" pitchFamily="2" charset="2"/>
              </a:rPr>
              <a:t>LogistiCare is located near us if we need to call them in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aseline="0" dirty="0" smtClean="0">
                <a:sym typeface="Wingdings" panose="05000000000000000000" pitchFamily="2" charset="2"/>
              </a:rPr>
              <a:t>We have a good working relationship with George and Edmundo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aseline="0" dirty="0" smtClean="0">
                <a:sym typeface="Wingdings" panose="05000000000000000000" pitchFamily="2" charset="2"/>
              </a:rPr>
              <a:t>We always evaluate the quality and want to know about complaints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6F613-2967-0348-8610-317A9AC3EE4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3225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This is related to external</a:t>
            </a:r>
            <a:r>
              <a:rPr lang="en-US" baseline="0" dirty="0" smtClean="0"/>
              <a:t> processes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We are looking at ways to be engaged with other partners to improve the coordination of services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i="1" baseline="0" dirty="0" smtClean="0"/>
              <a:t>Simply list the ones on the slide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6F613-2967-0348-8610-317A9AC3EE4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4738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We closely</a:t>
            </a:r>
            <a:r>
              <a:rPr lang="en-US" baseline="0" dirty="0" smtClean="0"/>
              <a:t> monitor complaints and routinely follow-up with any escalations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LogistiCare is forth coming with this information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The data presented is for our state fiscal year –NOT CALENDAR YEAR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For drivers –the main issue is that they are late, issue with the transportation provider, or they do not show (possible incorrect address)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For riders –they do not show up (which slows down the entire system) or the rider may be disruptive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We receive complaint data by the 15</a:t>
            </a:r>
            <a:r>
              <a:rPr lang="en-US" baseline="30000" dirty="0" smtClean="0"/>
              <a:t>th</a:t>
            </a:r>
            <a:r>
              <a:rPr lang="en-US" baseline="0" dirty="0" smtClean="0"/>
              <a:t> of the following month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6F613-2967-0348-8610-317A9AC3EE4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8088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In our contract we have the performance standards.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We routinely</a:t>
            </a:r>
            <a:r>
              <a:rPr lang="en-US" baseline="0" dirty="0" smtClean="0"/>
              <a:t> monitor LogistiCare to ensure adherence to criteria.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See criteria listed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To date, they have met this threshold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We may need to lower threshold in the future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6F613-2967-0348-8610-317A9AC3EE4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586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746878"/>
            <a:ext cx="7772400" cy="1105958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35247"/>
            <a:ext cx="6400800" cy="510419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5522-7FA4-6643-B898-DAB0472711A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2507456" y="5466519"/>
            <a:ext cx="4106863" cy="435957"/>
          </a:xfrm>
        </p:spPr>
        <p:txBody>
          <a:bodyPr/>
          <a:lstStyle>
            <a:lvl1pPr algn="ctr">
              <a:defRPr sz="2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9" name="Picture 8" descr="OHHS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983" y="296335"/>
            <a:ext cx="3785810" cy="378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874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5522-7FA4-6643-B898-DAB0472711A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OHHS_Vector_RGB_icon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86" y="6302971"/>
            <a:ext cx="598714" cy="36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111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9144000" cy="6198810"/>
          </a:xfrm>
          <a:prstGeom prst="rect">
            <a:avLst/>
          </a:prstGeom>
          <a:solidFill>
            <a:srgbClr val="001F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429000"/>
            <a:ext cx="7772400" cy="1362075"/>
          </a:xfrm>
        </p:spPr>
        <p:txBody>
          <a:bodyPr anchor="t"/>
          <a:lstStyle>
            <a:lvl1pPr algn="ctr">
              <a:defRPr sz="32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680910"/>
            <a:ext cx="7772400" cy="74809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5522-7FA4-6643-B898-DAB0472711A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 descr="OHHS_Vector_RGB_icon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86" y="6302971"/>
            <a:ext cx="598714" cy="36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582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5522-7FA4-6643-B898-DAB0472711A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 descr="OHHS_Vector_RGB_icon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86" y="6302971"/>
            <a:ext cx="598714" cy="36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890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solidFill>
            <a:schemeClr val="accent1"/>
          </a:solidFill>
        </p:spPr>
        <p:txBody>
          <a:bodyPr lIns="91440" rIns="91440"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5522-7FA4-6643-B898-DAB0472711A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 descr="OHHS_Vector_RGB_icon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86" y="6302971"/>
            <a:ext cx="598714" cy="36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28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5522-7FA4-6643-B898-DAB0472711A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OHHS_Vector_RGB_icon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86" y="6302971"/>
            <a:ext cx="598714" cy="36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78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5522-7FA4-6643-B898-DAB0472711A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 descr="OHHS_Vector_RGB_icon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86" y="6302971"/>
            <a:ext cx="598714" cy="36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974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5522-7FA4-6643-B898-DAB0472711A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 descr="OHHS_Vector_RGB_icon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86" y="6302971"/>
            <a:ext cx="598714" cy="36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18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4800"/>
            <a:ext cx="8229600" cy="736780"/>
          </a:xfrm>
        </p:spPr>
        <p:txBody>
          <a:bodyPr>
            <a:noAutofit/>
          </a:bodyPr>
          <a:lstStyle>
            <a:lvl1pPr algn="l">
              <a:defRPr sz="2400" b="1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xx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5562600" cy="365125"/>
          </a:xfrm>
        </p:spPr>
        <p:txBody>
          <a:bodyPr/>
          <a:lstStyle>
            <a:lvl1pPr algn="l">
              <a:defRPr b="1">
                <a:solidFill>
                  <a:srgbClr val="3C8C93"/>
                </a:solidFill>
                <a:latin typeface="Lucida Bright"/>
                <a:cs typeface="Lucida Brigh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75E07-9B7E-C648-B5DD-A65F7946578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041581"/>
            <a:ext cx="8229600" cy="414338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Click to edit Master header styles</a:t>
            </a:r>
          </a:p>
        </p:txBody>
      </p:sp>
    </p:spTree>
    <p:extLst>
      <p:ext uri="{BB962C8B-B14F-4D97-AF65-F5344CB8AC3E}">
        <p14:creationId xmlns:p14="http://schemas.microsoft.com/office/powerpoint/2010/main" val="177065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0" y="6356350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8962" y="6356350"/>
            <a:ext cx="2895600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546705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B5522-7FA4-6643-B898-DAB0472711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48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6" r:id="rId5"/>
    <p:sldLayoutId id="2147483653" r:id="rId6"/>
    <p:sldLayoutId id="2147483654" r:id="rId7"/>
    <p:sldLayoutId id="2147483655" r:id="rId8"/>
    <p:sldLayoutId id="2147483657" r:id="rId9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Tx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2625" indent="-225425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457200" rtl="0" eaLnBrk="1" latinLnBrk="0" hangingPunct="1">
        <a:spcBef>
          <a:spcPct val="20000"/>
        </a:spcBef>
        <a:buFontTx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4211827"/>
            <a:ext cx="7772400" cy="1956498"/>
          </a:xfrm>
        </p:spPr>
        <p:txBody>
          <a:bodyPr/>
          <a:lstStyle/>
          <a:p>
            <a:r>
              <a:rPr lang="en-US" sz="2800" dirty="0"/>
              <a:t>Rhode Island </a:t>
            </a:r>
            <a:r>
              <a:rPr lang="en-US" sz="2800" dirty="0" smtClean="0"/>
              <a:t>Medicaid Non-Emergency Medical Transportation Program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400" dirty="0" smtClean="0"/>
              <a:t>Rhode Island House Committee on Oversight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March 23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, 2017</a:t>
            </a:r>
            <a:endParaRPr lang="en-US" sz="28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737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4053"/>
            <a:ext cx="9144000" cy="1143000"/>
          </a:xfrm>
        </p:spPr>
        <p:txBody>
          <a:bodyPr/>
          <a:lstStyle/>
          <a:p>
            <a:pPr algn="ctr"/>
            <a:r>
              <a:rPr lang="en-US" dirty="0" smtClean="0"/>
              <a:t>LogistiCare </a:t>
            </a:r>
            <a:r>
              <a:rPr lang="en-US" dirty="0"/>
              <a:t>Financial Statements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5522-7FA4-6643-B898-DAB0472711A0}" type="slidenum">
              <a:rPr lang="en-US" smtClean="0"/>
              <a:t>10</a:t>
            </a:fld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57303884"/>
              </p:ext>
            </p:extLst>
          </p:nvPr>
        </p:nvGraphicFramePr>
        <p:xfrm>
          <a:off x="323386" y="1605773"/>
          <a:ext cx="3757961" cy="4217091"/>
        </p:xfrm>
        <a:graphic>
          <a:graphicData uri="http://schemas.openxmlformats.org/drawingml/2006/table">
            <a:tbl>
              <a:tblPr bandRow="1">
                <a:tableStyleId>{3C2FFA5D-87B4-456A-9821-1D502468CF0F}</a:tableStyleId>
              </a:tblPr>
              <a:tblGrid>
                <a:gridCol w="2231855"/>
                <a:gridCol w="679744"/>
                <a:gridCol w="846362"/>
              </a:tblGrid>
              <a:tr h="246314">
                <a:tc gridSpan="3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u="none" strike="noStrike" kern="1200" dirty="0">
                          <a:effectLst/>
                        </a:rPr>
                        <a:t> </a:t>
                      </a:r>
                      <a:r>
                        <a:rPr lang="en-US" sz="1600" b="1" u="none" strike="noStrike" kern="1200" dirty="0">
                          <a:effectLst/>
                        </a:rPr>
                        <a:t>Medicaid Population Only</a:t>
                      </a:r>
                      <a:endParaRPr lang="en-US" sz="16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15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 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        ($ millions)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7108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 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</a:rPr>
                        <a:t>SFY 2015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 smtClean="0">
                          <a:effectLst/>
                        </a:rPr>
                        <a:t>SFY</a:t>
                      </a:r>
                    </a:p>
                    <a:p>
                      <a:pPr algn="ctr" fontAlgn="b"/>
                      <a:r>
                        <a:rPr lang="en-US" sz="1200" b="1" u="none" strike="noStrike" dirty="0" smtClean="0">
                          <a:effectLst/>
                        </a:rPr>
                        <a:t> </a:t>
                      </a:r>
                      <a:r>
                        <a:rPr lang="en-US" sz="1200" b="1" u="none" strike="noStrike" dirty="0">
                          <a:effectLst/>
                        </a:rPr>
                        <a:t>2016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</a:tr>
              <a:tr h="21215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Capitation Premium </a:t>
                      </a:r>
                      <a:r>
                        <a:rPr lang="en-US" sz="1200" u="none" strike="noStrike" kern="1200" dirty="0" smtClean="0">
                          <a:effectLst/>
                        </a:rPr>
                        <a:t>Paid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</a:rPr>
                        <a:t>$</a:t>
                      </a:r>
                      <a:r>
                        <a:rPr lang="en-US" sz="1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</a:rPr>
                        <a:t>30.3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</a:rPr>
                        <a:t>$</a:t>
                      </a:r>
                      <a:r>
                        <a:rPr lang="en-US" sz="1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</a:rPr>
                        <a:t>32.3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</a:tr>
              <a:tr h="21215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 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</a:tr>
              <a:tr h="21215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Total Premium 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</a:rPr>
                        <a:t>$</a:t>
                      </a:r>
                      <a:r>
                        <a:rPr lang="en-US" sz="1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</a:rPr>
                        <a:t>30.3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</a:rPr>
                        <a:t>$ 32.3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</a:tr>
              <a:tr h="21215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 </a:t>
                      </a:r>
                      <a:r>
                        <a:rPr lang="en-US" sz="1200" u="none" strike="noStrike" kern="1200" dirty="0" smtClean="0">
                          <a:effectLst/>
                        </a:rPr>
                        <a:t>% </a:t>
                      </a:r>
                      <a:r>
                        <a:rPr lang="en-US" sz="1200" u="none" strike="noStrike" kern="1200" dirty="0">
                          <a:effectLst/>
                        </a:rPr>
                        <a:t>Change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6.6%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</a:tr>
              <a:tr h="417108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Costs of Transportation Providers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 $ </a:t>
                      </a:r>
                      <a:r>
                        <a:rPr lang="en-US" sz="1200" u="none" strike="noStrike" dirty="0" smtClean="0">
                          <a:effectLst/>
                        </a:rPr>
                        <a:t>20.1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 $ </a:t>
                      </a:r>
                      <a:r>
                        <a:rPr lang="en-US" sz="1200" u="none" strike="noStrike" dirty="0" smtClean="0">
                          <a:effectLst/>
                        </a:rPr>
                        <a:t>22.5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</a:tr>
              <a:tr h="21215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 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</a:tr>
              <a:tr h="21215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Gross Profit (Loss)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 $ </a:t>
                      </a:r>
                      <a:r>
                        <a:rPr lang="en-US" sz="1200" u="none" strike="noStrike" dirty="0" smtClean="0">
                          <a:effectLst/>
                        </a:rPr>
                        <a:t>10.2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</a:rPr>
                        <a:t>$</a:t>
                      </a:r>
                      <a:r>
                        <a:rPr lang="en-US" sz="1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</a:rPr>
                        <a:t>9.8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</a:tr>
              <a:tr h="21215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   % Change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-3.9%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</a:tr>
              <a:tr h="21215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Administrative Expenses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</a:rPr>
                        <a:t>$</a:t>
                      </a:r>
                      <a:r>
                        <a:rPr lang="en-US" sz="1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</a:rPr>
                        <a:t>4.4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 $ </a:t>
                      </a:r>
                      <a:r>
                        <a:rPr lang="en-US" sz="1200" u="none" strike="noStrike" dirty="0" smtClean="0">
                          <a:effectLst/>
                        </a:rPr>
                        <a:t>4.8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</a:tr>
              <a:tr h="21215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   % Change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9.1%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</a:tr>
              <a:tr h="317292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Pre-Tax Profit (Loss)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</a:rPr>
                        <a:t>$</a:t>
                      </a:r>
                      <a:r>
                        <a:rPr lang="en-US" sz="1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</a:rPr>
                        <a:t>5.8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</a:rPr>
                        <a:t>$</a:t>
                      </a:r>
                      <a:r>
                        <a:rPr lang="en-US" sz="1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</a:rPr>
                        <a:t>5.0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</a:tr>
              <a:tr h="388858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After-Tax Profit (Loss)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</a:rPr>
                        <a:t>$</a:t>
                      </a:r>
                      <a:r>
                        <a:rPr lang="en-US" sz="1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</a:rPr>
                        <a:t>3.5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</a:rPr>
                        <a:t>$</a:t>
                      </a:r>
                      <a:r>
                        <a:rPr lang="en-US" sz="12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200" u="none" strike="noStrike" dirty="0" smtClean="0">
                          <a:effectLst/>
                        </a:rPr>
                        <a:t>3.0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</a:tr>
              <a:tr h="304886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 </a:t>
                      </a:r>
                      <a:r>
                        <a:rPr lang="en-US" sz="1200" u="none" strike="noStrike" kern="1200" dirty="0" smtClean="0">
                          <a:effectLst/>
                        </a:rPr>
                        <a:t>%  </a:t>
                      </a:r>
                      <a:r>
                        <a:rPr lang="en-US" sz="1200" u="none" strike="noStrike" kern="1200" dirty="0">
                          <a:effectLst/>
                        </a:rPr>
                        <a:t>of Total Premium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11.5%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9.3%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9" marR="6429" marT="6429" marB="0" anchor="ctr"/>
                </a:tc>
              </a:tr>
            </a:tbl>
          </a:graphicData>
        </a:graphic>
      </p:graphicFrame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11639483"/>
              </p:ext>
            </p:extLst>
          </p:nvPr>
        </p:nvGraphicFramePr>
        <p:xfrm>
          <a:off x="4293219" y="1605777"/>
          <a:ext cx="3802565" cy="4750664"/>
        </p:xfrm>
        <a:graphic>
          <a:graphicData uri="http://schemas.openxmlformats.org/drawingml/2006/table">
            <a:tbl>
              <a:tblPr bandRow="1">
                <a:tableStyleId>{3C2FFA5D-87B4-456A-9821-1D502468CF0F}</a:tableStyleId>
              </a:tblPr>
              <a:tblGrid>
                <a:gridCol w="2342328"/>
                <a:gridCol w="717158"/>
                <a:gridCol w="743079"/>
              </a:tblGrid>
              <a:tr h="252251">
                <a:tc gridSpan="3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600" b="1" u="none" strike="noStrike" kern="1200" dirty="0">
                          <a:effectLst/>
                        </a:rPr>
                        <a:t>Non-Medicaid Elderly </a:t>
                      </a:r>
                      <a:r>
                        <a:rPr lang="en-US" sz="1600" b="1" u="none" strike="noStrike" kern="1200" dirty="0" smtClean="0">
                          <a:effectLst/>
                        </a:rPr>
                        <a:t>Population</a:t>
                      </a:r>
                      <a:r>
                        <a:rPr lang="en-US" sz="1600" b="1" u="none" strike="noStrike" kern="1200" baseline="0" dirty="0" smtClean="0">
                          <a:effectLst/>
                        </a:rPr>
                        <a:t> Only</a:t>
                      </a:r>
                      <a:r>
                        <a:rPr lang="en-US" sz="1600" b="1" u="none" strike="noStrike" kern="1200" dirty="0" smtClean="0">
                          <a:effectLst/>
                        </a:rPr>
                        <a:t> </a:t>
                      </a:r>
                      <a:endParaRPr lang="en-US" sz="16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8901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 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 gridSpan="2"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 smtClean="0">
                          <a:effectLst/>
                        </a:rPr>
                        <a:t>($ </a:t>
                      </a:r>
                      <a:r>
                        <a:rPr lang="en-US" sz="1200" u="none" strike="noStrike" kern="1200" dirty="0">
                          <a:effectLst/>
                        </a:rPr>
                        <a:t>millions)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1726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 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b="1" u="none" strike="noStrike" kern="1200" dirty="0" smtClean="0">
                          <a:effectLst/>
                        </a:rPr>
                        <a:t>SFY</a:t>
                      </a:r>
                    </a:p>
                    <a:p>
                      <a:pPr marL="0" algn="ctr" defTabSz="457200" rtl="0" eaLnBrk="1" fontAlgn="b" latinLnBrk="0" hangingPunct="1"/>
                      <a:r>
                        <a:rPr lang="en-US" sz="1200" b="1" u="none" strike="noStrike" kern="1200" dirty="0" smtClean="0">
                          <a:effectLst/>
                        </a:rPr>
                        <a:t> </a:t>
                      </a:r>
                      <a:r>
                        <a:rPr lang="en-US" sz="1200" b="1" u="none" strike="noStrike" kern="1200" dirty="0">
                          <a:effectLst/>
                        </a:rPr>
                        <a:t>2015</a:t>
                      </a:r>
                      <a:endParaRPr lang="en-US" sz="12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b="1" u="none" strike="noStrike" kern="1200" dirty="0" smtClean="0">
                          <a:effectLst/>
                        </a:rPr>
                        <a:t>SFY</a:t>
                      </a:r>
                    </a:p>
                    <a:p>
                      <a:pPr marL="0" algn="ctr" defTabSz="457200" rtl="0" eaLnBrk="1" fontAlgn="b" latinLnBrk="0" hangingPunct="1"/>
                      <a:r>
                        <a:rPr lang="en-US" sz="1200" b="1" u="none" strike="noStrike" kern="1200" dirty="0" smtClean="0">
                          <a:effectLst/>
                        </a:rPr>
                        <a:t> </a:t>
                      </a:r>
                      <a:r>
                        <a:rPr lang="en-US" sz="1200" b="1" u="none" strike="noStrike" kern="1200" dirty="0">
                          <a:effectLst/>
                        </a:rPr>
                        <a:t>2016</a:t>
                      </a:r>
                      <a:endParaRPr lang="en-US" sz="12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</a:tr>
              <a:tr h="178901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Funding ($200,000 x 12 months)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 </a:t>
                      </a:r>
                      <a:r>
                        <a:rPr lang="en-US" sz="1200" u="none" strike="noStrike" kern="1200" dirty="0" smtClean="0">
                          <a:effectLst/>
                        </a:rPr>
                        <a:t>$ 2.4 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 </a:t>
                      </a:r>
                      <a:r>
                        <a:rPr lang="en-US" sz="1200" u="none" strike="noStrike" kern="1200" dirty="0" smtClean="0">
                          <a:effectLst/>
                        </a:rPr>
                        <a:t>$ 2.4 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</a:tr>
              <a:tr h="178901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 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 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</a:tr>
              <a:tr h="178901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Total Funding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 </a:t>
                      </a:r>
                      <a:r>
                        <a:rPr lang="en-US" sz="1200" u="none" strike="noStrike" kern="1200" dirty="0" smtClean="0">
                          <a:effectLst/>
                        </a:rPr>
                        <a:t>$ 2.4 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 smtClean="0">
                          <a:effectLst/>
                        </a:rPr>
                        <a:t>$ 2.4 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</a:tr>
              <a:tr h="178901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 </a:t>
                      </a:r>
                      <a:r>
                        <a:rPr lang="en-US" sz="1200" u="none" strike="noStrike" kern="1200" dirty="0" smtClean="0">
                          <a:effectLst/>
                        </a:rPr>
                        <a:t>% </a:t>
                      </a:r>
                      <a:r>
                        <a:rPr lang="en-US" sz="1200" u="none" strike="noStrike" kern="1200" dirty="0">
                          <a:effectLst/>
                        </a:rPr>
                        <a:t>Change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0.0%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</a:tr>
              <a:tr h="178901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Costs of Transportation Providers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 </a:t>
                      </a:r>
                      <a:r>
                        <a:rPr lang="en-US" sz="1200" u="none" strike="noStrike" kern="1200" dirty="0" smtClean="0">
                          <a:effectLst/>
                        </a:rPr>
                        <a:t>$ 3.0 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 smtClean="0">
                          <a:effectLst/>
                        </a:rPr>
                        <a:t>$ 3.6 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</a:tr>
              <a:tr h="178901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 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 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</a:tr>
              <a:tr h="178901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Gross Profit (Loss)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 </a:t>
                      </a:r>
                      <a:r>
                        <a:rPr lang="en-US" sz="1200" u="none" strike="noStrike" kern="1200" dirty="0" smtClean="0">
                          <a:effectLst/>
                        </a:rPr>
                        <a:t>$ (</a:t>
                      </a:r>
                      <a:r>
                        <a:rPr lang="en-US" sz="1200" u="none" strike="noStrike" kern="1200" dirty="0">
                          <a:effectLst/>
                        </a:rPr>
                        <a:t>0.6)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 </a:t>
                      </a:r>
                      <a:r>
                        <a:rPr lang="en-US" sz="1200" u="none" strike="noStrike" kern="1200" dirty="0" smtClean="0">
                          <a:effectLst/>
                        </a:rPr>
                        <a:t>$ </a:t>
                      </a:r>
                      <a:r>
                        <a:rPr lang="en-US" sz="1200" u="none" strike="noStrike" kern="1200" dirty="0">
                          <a:effectLst/>
                        </a:rPr>
                        <a:t>(1.2)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</a:tr>
              <a:tr h="178901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   % Change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100.0%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</a:tr>
              <a:tr h="178901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Administrative Expenses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 </a:t>
                      </a:r>
                      <a:r>
                        <a:rPr lang="en-US" sz="1200" u="none" strike="noStrike" kern="1200" dirty="0" smtClean="0">
                          <a:effectLst/>
                        </a:rPr>
                        <a:t>$ </a:t>
                      </a:r>
                      <a:r>
                        <a:rPr lang="en-US" sz="1200" u="none" strike="noStrike" kern="1200" dirty="0">
                          <a:effectLst/>
                        </a:rPr>
                        <a:t>0.4 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 $ </a:t>
                      </a:r>
                      <a:r>
                        <a:rPr lang="en-US" sz="1200" u="none" strike="noStrike" kern="1200" dirty="0" smtClean="0">
                          <a:effectLst/>
                        </a:rPr>
                        <a:t>0.4 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</a:tr>
              <a:tr h="178901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   % Change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0.0%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</a:tr>
              <a:tr h="178901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Pre-Tax Profit (Loss)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 </a:t>
                      </a:r>
                      <a:r>
                        <a:rPr lang="en-US" sz="1200" u="none" strike="noStrike" kern="1200" dirty="0" smtClean="0">
                          <a:effectLst/>
                        </a:rPr>
                        <a:t>$ (</a:t>
                      </a:r>
                      <a:r>
                        <a:rPr lang="en-US" sz="1200" u="none" strike="noStrike" kern="1200" dirty="0">
                          <a:effectLst/>
                        </a:rPr>
                        <a:t>1.0)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 $ </a:t>
                      </a:r>
                      <a:r>
                        <a:rPr lang="en-US" sz="1200" u="none" strike="noStrike" kern="1200" dirty="0" smtClean="0">
                          <a:effectLst/>
                        </a:rPr>
                        <a:t>(</a:t>
                      </a:r>
                      <a:r>
                        <a:rPr lang="en-US" sz="1200" u="none" strike="noStrike" kern="1200" dirty="0">
                          <a:effectLst/>
                        </a:rPr>
                        <a:t>1.6</a:t>
                      </a:r>
                      <a:r>
                        <a:rPr lang="en-US" sz="1200" u="none" strike="noStrike" kern="1200" dirty="0" smtClean="0">
                          <a:effectLst/>
                        </a:rPr>
                        <a:t>)*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</a:tr>
              <a:tr h="178901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 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 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</a:tr>
              <a:tr h="178901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After-Tax Profit (Loss)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 </a:t>
                      </a:r>
                      <a:r>
                        <a:rPr lang="en-US" sz="1200" u="none" strike="noStrike" kern="1200" dirty="0" smtClean="0">
                          <a:effectLst/>
                        </a:rPr>
                        <a:t>$ </a:t>
                      </a:r>
                      <a:r>
                        <a:rPr lang="en-US" sz="1200" u="none" strike="noStrike" kern="1200" dirty="0">
                          <a:effectLst/>
                        </a:rPr>
                        <a:t>(0.6)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 </a:t>
                      </a:r>
                      <a:r>
                        <a:rPr lang="en-US" sz="1200" u="none" strike="noStrike" kern="1200" dirty="0" smtClean="0">
                          <a:effectLst/>
                        </a:rPr>
                        <a:t>$ </a:t>
                      </a:r>
                      <a:r>
                        <a:rPr lang="en-US" sz="1200" u="none" strike="noStrike" kern="1200" dirty="0">
                          <a:effectLst/>
                        </a:rPr>
                        <a:t>(1.0)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</a:tr>
              <a:tr h="178901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    %  of Total Premium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-25.0%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n-US" sz="1200" u="none" strike="noStrike" kern="1200" dirty="0">
                          <a:effectLst/>
                        </a:rPr>
                        <a:t>-40.0%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ctr"/>
                </a:tc>
              </a:tr>
              <a:tr h="1215851">
                <a:tc gridSpan="3">
                  <a:txBody>
                    <a:bodyPr/>
                    <a:lstStyle/>
                    <a:p>
                      <a:pPr marL="0" indent="0" algn="l" defTabSz="457200" rtl="0" eaLnBrk="1" fontAlgn="b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sz="1200" u="none" strike="noStrike" kern="1200" dirty="0" smtClean="0">
                          <a:effectLst/>
                        </a:rPr>
                        <a:t>* Additional </a:t>
                      </a:r>
                      <a:r>
                        <a:rPr lang="en-US" sz="1200" u="none" strike="noStrike" kern="1200" dirty="0">
                          <a:effectLst/>
                        </a:rPr>
                        <a:t>Funding Needed to Keep Program Operational</a:t>
                      </a:r>
                      <a:r>
                        <a:rPr lang="en-US" sz="1200" u="none" strike="noStrike" kern="1200" dirty="0" smtClean="0">
                          <a:effectLst/>
                        </a:rPr>
                        <a:t>.</a:t>
                      </a:r>
                    </a:p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 smtClean="0">
                          <a:effectLst/>
                        </a:rPr>
                        <a:t>* With Premiums of $2.4 million, the non-Medicaid</a:t>
                      </a:r>
                      <a:r>
                        <a:rPr lang="en-US" sz="1200" u="none" strike="noStrike" kern="1200" baseline="0" dirty="0" smtClean="0">
                          <a:effectLst/>
                        </a:rPr>
                        <a:t> Elderly Transportation </a:t>
                      </a:r>
                      <a:r>
                        <a:rPr lang="en-US" sz="1200" u="none" strike="noStrike" kern="1200" dirty="0" smtClean="0">
                          <a:effectLst/>
                        </a:rPr>
                        <a:t>Program runs out of funds within seven to eight months (January or February)</a:t>
                      </a:r>
                    </a:p>
                    <a:p>
                      <a:pPr marL="0" algn="l" defTabSz="457200" rtl="0" eaLnBrk="1" fontAlgn="b" latinLnBrk="0" hangingPunct="1"/>
                      <a:r>
                        <a:rPr lang="en-US" sz="1200" u="none" strike="noStrike" kern="1200" dirty="0" smtClean="0">
                          <a:effectLst/>
                        </a:rPr>
                        <a:t>* Current funding needed in estimated</a:t>
                      </a:r>
                      <a:r>
                        <a:rPr lang="en-US" sz="1200" u="none" strike="noStrike" kern="1200" baseline="0" dirty="0" smtClean="0">
                          <a:effectLst/>
                        </a:rPr>
                        <a:t> at $1.6 million (with 2%-3% annual growth increase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429" marR="6429" marT="6429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24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Deborah Florio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57549"/>
            <a:ext cx="6400800" cy="510419"/>
          </a:xfrm>
        </p:spPr>
        <p:txBody>
          <a:bodyPr/>
          <a:lstStyle/>
          <a:p>
            <a:r>
              <a:rPr lang="en-US" dirty="0" smtClean="0"/>
              <a:t>Deputy Medicaid Director</a:t>
            </a:r>
          </a:p>
          <a:p>
            <a:r>
              <a:rPr lang="en-US" dirty="0" smtClean="0"/>
              <a:t>EOHHS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401.462.0140</a:t>
            </a:r>
          </a:p>
          <a:p>
            <a:r>
              <a:rPr lang="en-US" dirty="0" smtClean="0"/>
              <a:t>Florio.deb@ohhs.ri.gov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32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5227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Background of NEMT in 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8660"/>
            <a:ext cx="8229600" cy="4525963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Prior to State Transportation Broker Contract </a:t>
            </a:r>
          </a:p>
          <a:p>
            <a:pPr marL="1025525" lvl="1" indent="-342900"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RIPTA provided non-Emergency Medical Transportation (NEMT) services between their Fixed Routes and Elderly Paratransit contracts. </a:t>
            </a:r>
          </a:p>
          <a:p>
            <a:pPr marL="1025525" lvl="1" indent="-342900"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RIPTA subcontracted with taxi companies</a:t>
            </a:r>
          </a:p>
          <a:p>
            <a:pPr marL="1025525" lvl="1" indent="-34290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H</a:t>
            </a:r>
            <a:r>
              <a:rPr lang="en-US" sz="2000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ighest level of service provided was wheelchair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en-US" sz="1600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Ambulance service coordinated through EOHHS</a:t>
            </a:r>
          </a:p>
          <a:p>
            <a:pPr marL="1025525" lvl="1" indent="-342900"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RIPTA invoiced State monthly for the services under the various categories for set amount per ride</a:t>
            </a:r>
          </a:p>
          <a:p>
            <a:pPr marL="1025525" lvl="1" indent="-342900"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Bus passes previously received at supermarket (LogistiCare assumed responsibility in December of 2014)</a:t>
            </a:r>
          </a:p>
          <a:p>
            <a:r>
              <a:rPr lang="en-US" sz="2000" b="1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Changes Needed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CMS required Medicaid to contract with NEMT Broker to ensure transportation services met medical necessity criteria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I</a:t>
            </a:r>
            <a:r>
              <a:rPr lang="en-US" sz="2000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mproved network coverage </a:t>
            </a:r>
            <a:r>
              <a:rPr lang="en-US" sz="2000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and </a:t>
            </a:r>
            <a:r>
              <a:rPr lang="en-US" sz="2000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better coordination of transportation services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/>
          <a:p>
            <a:fld id="{3B575E07-9B7E-C648-B5DD-A65F79465784}" type="slidenum">
              <a:rPr lang="en-US" sz="1000" smtClean="0">
                <a:solidFill>
                  <a:srgbClr val="000066"/>
                </a:solidFill>
              </a:rPr>
              <a:pPr/>
              <a:t>2</a:t>
            </a:fld>
            <a:endParaRPr lang="en-US" sz="1000" dirty="0">
              <a:solidFill>
                <a:srgbClr val="000066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1167164"/>
            <a:ext cx="8229600" cy="499939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5613" indent="-398463">
              <a:spcBef>
                <a:spcPts val="1200"/>
              </a:spcBef>
              <a:spcAft>
                <a:spcPts val="1200"/>
              </a:spcAft>
              <a:buFont typeface="Wingdings" charset="2"/>
              <a:buChar char="q"/>
            </a:pPr>
            <a:endParaRPr lang="en-US" sz="1800" b="0" dirty="0">
              <a:solidFill>
                <a:srgbClr val="3C8C93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1794933" y="59605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01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964"/>
            <a:ext cx="8229600" cy="782981"/>
          </a:xfrm>
        </p:spPr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Background of NEMT in RI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255" y="639290"/>
            <a:ext cx="8229600" cy="4215162"/>
          </a:xfrm>
        </p:spPr>
        <p:txBody>
          <a:bodyPr/>
          <a:lstStyle/>
          <a:p>
            <a:pPr marL="457200" lvl="1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b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State Broker </a:t>
            </a:r>
            <a:r>
              <a:rPr lang="en-US" sz="2000" b="1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Procurement Model</a:t>
            </a:r>
          </a:p>
          <a:p>
            <a:pPr lvl="1">
              <a:spcBef>
                <a:spcPts val="0"/>
              </a:spcBef>
              <a:buFont typeface="Wingdings" charset="2"/>
              <a:buChar char="v"/>
            </a:pPr>
            <a:r>
              <a:rPr lang="en-US" sz="2000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NEMT </a:t>
            </a:r>
            <a:r>
              <a:rPr lang="en-US" sz="2000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Broker Procurement completed in late </a:t>
            </a:r>
            <a:r>
              <a:rPr lang="en-US" sz="2000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2013</a:t>
            </a:r>
          </a:p>
          <a:p>
            <a:pPr lvl="1">
              <a:spcBef>
                <a:spcPts val="0"/>
              </a:spcBef>
              <a:buFont typeface="Wingdings" charset="2"/>
              <a:buChar char="v"/>
            </a:pPr>
            <a:r>
              <a:rPr lang="en-US" sz="2000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Five </a:t>
            </a:r>
            <a:r>
              <a:rPr lang="en-US" sz="2000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bids –successful vendor was </a:t>
            </a:r>
            <a:r>
              <a:rPr lang="en-US" sz="2000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LogistiCare</a:t>
            </a:r>
          </a:p>
          <a:p>
            <a:pPr lvl="1">
              <a:spcBef>
                <a:spcPts val="0"/>
              </a:spcBef>
              <a:buFont typeface="Wingdings" charset="2"/>
              <a:buChar char="v"/>
            </a:pPr>
            <a:r>
              <a:rPr lang="en-US" sz="2000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LogistiCare </a:t>
            </a:r>
            <a:r>
              <a:rPr lang="en-US" sz="2000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currently operates in 42 </a:t>
            </a:r>
            <a:r>
              <a:rPr lang="en-US" sz="2000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states</a:t>
            </a:r>
            <a:endParaRPr lang="en-US" sz="1800" dirty="0" smtClean="0">
              <a:solidFill>
                <a:schemeClr val="accent1">
                  <a:lumMod val="90000"/>
                  <a:lumOff val="10000"/>
                </a:schemeClr>
              </a:solidFill>
            </a:endParaRP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000" b="1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Current LogistiCare </a:t>
            </a:r>
            <a:r>
              <a:rPr lang="en-US" sz="2000" b="1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Contract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Three </a:t>
            </a:r>
            <a:r>
              <a:rPr lang="en-US" sz="2000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year-fully capitated arrangement </a:t>
            </a:r>
            <a:r>
              <a:rPr lang="en-US" sz="2000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with </a:t>
            </a:r>
            <a:r>
              <a:rPr lang="en-US" sz="2000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actuarial </a:t>
            </a:r>
            <a:r>
              <a:rPr lang="en-US" sz="2000" dirty="0">
                <a:solidFill>
                  <a:schemeClr val="accent1">
                    <a:lumMod val="90000"/>
                    <a:lumOff val="10000"/>
                  </a:schemeClr>
                </a:solidFill>
              </a:rPr>
              <a:t>set rates for Medicaid </a:t>
            </a:r>
            <a:r>
              <a:rPr lang="en-US" sz="2000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Population</a:t>
            </a:r>
            <a:endParaRPr lang="en-US" sz="1600" dirty="0">
              <a:solidFill>
                <a:schemeClr val="tx2"/>
              </a:solidFill>
            </a:endParaRPr>
          </a:p>
          <a:p>
            <a:pPr marL="688975" lvl="2">
              <a:spcBef>
                <a:spcPts val="0"/>
              </a:spcBef>
              <a:spcAft>
                <a:spcPts val="1200"/>
              </a:spcAft>
            </a:pPr>
            <a:r>
              <a:rPr lang="en-US" sz="1200" dirty="0">
                <a:solidFill>
                  <a:schemeClr val="tx2"/>
                </a:solidFill>
              </a:rPr>
              <a:t>	</a:t>
            </a:r>
            <a:endParaRPr lang="en-US" sz="1600" dirty="0">
              <a:solidFill>
                <a:schemeClr val="tx2"/>
              </a:solidFill>
            </a:endParaRPr>
          </a:p>
          <a:p>
            <a:pPr indent="-225425">
              <a:spcBef>
                <a:spcPts val="1080"/>
              </a:spcBef>
              <a:spcAft>
                <a:spcPts val="1200"/>
              </a:spcAft>
            </a:pPr>
            <a:endParaRPr lang="en-US" sz="2000" dirty="0">
              <a:solidFill>
                <a:schemeClr val="tx2"/>
              </a:solidFill>
            </a:endParaRPr>
          </a:p>
          <a:p>
            <a:pPr indent="-225425">
              <a:spcBef>
                <a:spcPts val="1080"/>
              </a:spcBef>
              <a:spcAft>
                <a:spcPts val="1200"/>
              </a:spcAft>
            </a:pP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5522-7FA4-6643-B898-DAB0472711A0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440090"/>
              </p:ext>
            </p:extLst>
          </p:nvPr>
        </p:nvGraphicFramePr>
        <p:xfrm>
          <a:off x="644238" y="2924799"/>
          <a:ext cx="7949046" cy="21129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4841"/>
                <a:gridCol w="1324841"/>
                <a:gridCol w="1324841"/>
                <a:gridCol w="1324841"/>
                <a:gridCol w="1324841"/>
                <a:gridCol w="1324841"/>
              </a:tblGrid>
              <a:tr h="11104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Category</a:t>
                      </a:r>
                      <a:endParaRPr lang="en-US" sz="18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Contract Period 1 SFY 2014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(2 months)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(May 1, 2014-June 30, 2014)</a:t>
                      </a:r>
                      <a:endParaRPr lang="en-US" sz="18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Contract Period 2 SFY 2015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(12 months)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(July 1, 2014-June 30, 2015)</a:t>
                      </a:r>
                      <a:endParaRPr lang="en-US" sz="18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Contract Period 3 SFY 2016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(12 months)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(July 1, 2015-June 30, 2016)</a:t>
                      </a:r>
                      <a:endParaRPr lang="en-US" sz="18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Contract Period 4 SFY 2017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(12 months)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(July 1, 2016-June 30, 2017)</a:t>
                      </a:r>
                      <a:endParaRPr lang="en-US" sz="18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Total Contract Period</a:t>
                      </a:r>
                      <a:endParaRPr lang="en-US" sz="1800" b="1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(38 months)</a:t>
                      </a:r>
                      <a:endParaRPr lang="en-US" sz="1800" b="1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(May 1, 2014 – June 30, 2017)</a:t>
                      </a:r>
                      <a:endParaRPr lang="en-US" sz="1800" b="1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8580" marR="68580" marT="0" marB="0" anchor="ctr"/>
                </a:tc>
              </a:tr>
              <a:tr h="28574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Capitation</a:t>
                      </a:r>
                      <a:r>
                        <a:rPr lang="en-US" sz="1200" baseline="0" dirty="0" smtClean="0">
                          <a:effectLst/>
                        </a:rPr>
                        <a:t> Payment </a:t>
                      </a:r>
                      <a:r>
                        <a:rPr lang="en-US" sz="1200" dirty="0" smtClean="0">
                          <a:effectLst/>
                        </a:rPr>
                        <a:t>*</a:t>
                      </a:r>
                      <a:endParaRPr lang="en-US" sz="18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 </a:t>
                      </a:r>
                      <a:r>
                        <a:rPr lang="en-US" sz="1200" dirty="0" smtClean="0">
                          <a:effectLst/>
                        </a:rPr>
                        <a:t>3,989,392**</a:t>
                      </a:r>
                      <a:endParaRPr lang="en-US" sz="18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 </a:t>
                      </a:r>
                      <a:r>
                        <a:rPr lang="en-US" sz="1200" dirty="0" smtClean="0">
                          <a:effectLst/>
                        </a:rPr>
                        <a:t>24,452,816**</a:t>
                      </a:r>
                      <a:endParaRPr lang="en-US" sz="18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 </a:t>
                      </a:r>
                      <a:r>
                        <a:rPr lang="en-US" sz="1200" dirty="0" smtClean="0">
                          <a:effectLst/>
                        </a:rPr>
                        <a:t>24,866,308**</a:t>
                      </a:r>
                      <a:endParaRPr lang="en-US" sz="18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 </a:t>
                      </a:r>
                      <a:r>
                        <a:rPr lang="en-US" sz="1200" dirty="0" smtClean="0">
                          <a:effectLst/>
                        </a:rPr>
                        <a:t>24,955,475**</a:t>
                      </a:r>
                      <a:endParaRPr lang="en-US" sz="18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$ 78,263,991</a:t>
                      </a:r>
                      <a:endParaRPr lang="en-US" sz="1800" b="1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8580" marR="68580" marT="0" marB="0" anchor="ctr"/>
                </a:tc>
              </a:tr>
              <a:tr h="45381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Elderly Program </a:t>
                      </a:r>
                      <a:r>
                        <a:rPr lang="en-US" sz="1200" dirty="0" smtClean="0">
                          <a:effectLst/>
                        </a:rPr>
                        <a:t>Non-Medicaid</a:t>
                      </a:r>
                      <a:endParaRPr lang="en-US" sz="18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$400,000</a:t>
                      </a:r>
                      <a:endParaRPr lang="en-US" sz="18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$</a:t>
                      </a:r>
                      <a:r>
                        <a:rPr lang="en-US" sz="1200" baseline="0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2,400,000</a:t>
                      </a:r>
                      <a:endParaRPr lang="en-US" sz="18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   2,400,000</a:t>
                      </a:r>
                      <a:endParaRPr lang="en-US" sz="18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   2,400,000</a:t>
                      </a:r>
                      <a:endParaRPr lang="en-US" sz="18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$   7,600,000</a:t>
                      </a:r>
                      <a:endParaRPr lang="en-US" sz="1800" b="1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8580" marR="68580" marT="0" marB="0" anchor="ctr"/>
                </a:tc>
              </a:tr>
              <a:tr h="1630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Total</a:t>
                      </a:r>
                      <a:endParaRPr lang="en-US" sz="18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$ 4,389,392</a:t>
                      </a:r>
                      <a:endParaRPr lang="en-US" sz="18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$ 26,852,816</a:t>
                      </a:r>
                      <a:endParaRPr lang="en-US" sz="18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$ 27,266,308</a:t>
                      </a:r>
                      <a:endParaRPr lang="en-US" sz="18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$ 27,355,475</a:t>
                      </a:r>
                      <a:endParaRPr lang="en-US" sz="1800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$ 85,863,991</a:t>
                      </a:r>
                      <a:endParaRPr lang="en-US" sz="1800" b="1" dirty="0">
                        <a:effectLst/>
                        <a:latin typeface="Times New Roman" charset="0"/>
                        <a:ea typeface="Times New Roman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85949" y="5037717"/>
            <a:ext cx="7012683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00" dirty="0" smtClean="0">
                <a:solidFill>
                  <a:srgbClr val="000066"/>
                </a:solidFill>
                <a:latin typeface="+mj-lt"/>
                <a:ea typeface="Times New Roman" panose="02020603050405020304" pitchFamily="18" charset="0"/>
              </a:rPr>
              <a:t>*Capitation payment is equal to the contracted member months estimates times the agreed upon contracted price per member. </a:t>
            </a:r>
          </a:p>
          <a:p>
            <a:r>
              <a:rPr lang="en-US" sz="1300" dirty="0" smtClean="0">
                <a:solidFill>
                  <a:srgbClr val="000066"/>
                </a:solidFill>
                <a:latin typeface="+mj-lt"/>
                <a:ea typeface="Times New Roman" panose="02020603050405020304" pitchFamily="18" charset="0"/>
              </a:rPr>
              <a:t>(Per Member Per Months) PMPMs </a:t>
            </a:r>
            <a:r>
              <a:rPr lang="en-US" sz="1300" dirty="0">
                <a:solidFill>
                  <a:srgbClr val="000066"/>
                </a:solidFill>
                <a:latin typeface="+mj-lt"/>
                <a:ea typeface="Times New Roman" panose="02020603050405020304" pitchFamily="18" charset="0"/>
              </a:rPr>
              <a:t>currently for the SFY 17</a:t>
            </a:r>
            <a:r>
              <a:rPr lang="en-US" sz="1300" dirty="0" smtClean="0">
                <a:solidFill>
                  <a:srgbClr val="000066"/>
                </a:solidFill>
                <a:latin typeface="+mj-lt"/>
                <a:ea typeface="Times New Roman" panose="02020603050405020304" pitchFamily="18" charset="0"/>
              </a:rPr>
              <a:t>: </a:t>
            </a:r>
          </a:p>
          <a:p>
            <a:r>
              <a:rPr lang="en-US" sz="1300" dirty="0" smtClean="0">
                <a:solidFill>
                  <a:srgbClr val="000066"/>
                </a:solidFill>
                <a:latin typeface="+mj-lt"/>
                <a:ea typeface="Times New Roman" panose="02020603050405020304" pitchFamily="18" charset="0"/>
              </a:rPr>
              <a:t>Rite Care &amp; Medicaid Expansion Populations at $7.07</a:t>
            </a:r>
          </a:p>
          <a:p>
            <a:r>
              <a:rPr lang="en-US" sz="1300" dirty="0" smtClean="0">
                <a:solidFill>
                  <a:srgbClr val="000066"/>
                </a:solidFill>
                <a:latin typeface="+mj-lt"/>
                <a:ea typeface="Times New Roman" panose="02020603050405020304" pitchFamily="18" charset="0"/>
              </a:rPr>
              <a:t>Aged/Blind/Disabled population at $ 22.99 </a:t>
            </a:r>
          </a:p>
          <a:p>
            <a:r>
              <a:rPr lang="en-US" sz="1300" dirty="0" smtClean="0">
                <a:solidFill>
                  <a:srgbClr val="000066"/>
                </a:solidFill>
                <a:latin typeface="+mj-lt"/>
                <a:ea typeface="Times New Roman" panose="02020603050405020304" pitchFamily="18" charset="0"/>
              </a:rPr>
              <a:t>CNOM at $20.64. </a:t>
            </a:r>
          </a:p>
          <a:p>
            <a:r>
              <a:rPr lang="en-US" sz="1300" dirty="0" smtClean="0">
                <a:solidFill>
                  <a:srgbClr val="000066"/>
                </a:solidFill>
                <a:latin typeface="+mj-lt"/>
                <a:ea typeface="Times New Roman" panose="02020603050405020304" pitchFamily="18" charset="0"/>
              </a:rPr>
              <a:t>Elderly program has a fixed annual </a:t>
            </a:r>
            <a:r>
              <a:rPr lang="en-US" sz="1300" smtClean="0">
                <a:solidFill>
                  <a:srgbClr val="000066"/>
                </a:solidFill>
                <a:latin typeface="+mj-lt"/>
                <a:ea typeface="Times New Roman" panose="02020603050405020304" pitchFamily="18" charset="0"/>
              </a:rPr>
              <a:t>funding of </a:t>
            </a:r>
            <a:r>
              <a:rPr lang="en-US" sz="1300" dirty="0" smtClean="0">
                <a:solidFill>
                  <a:srgbClr val="000066"/>
                </a:solidFill>
                <a:latin typeface="+mj-lt"/>
                <a:ea typeface="Times New Roman" panose="02020603050405020304" pitchFamily="18" charset="0"/>
              </a:rPr>
              <a:t>$2.4 million.</a:t>
            </a:r>
          </a:p>
          <a:p>
            <a:r>
              <a:rPr lang="en-US" sz="1300" dirty="0" smtClean="0">
                <a:solidFill>
                  <a:srgbClr val="000066"/>
                </a:solidFill>
                <a:latin typeface="+mj-lt"/>
                <a:ea typeface="Times New Roman" panose="02020603050405020304" pitchFamily="18" charset="0"/>
              </a:rPr>
              <a:t>** Estimates –Actual amounts based on number of members</a:t>
            </a:r>
            <a:endParaRPr lang="en-US" sz="1300" dirty="0">
              <a:solidFill>
                <a:srgbClr val="000066"/>
              </a:solidFill>
              <a:effectLst/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45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319" y="616502"/>
            <a:ext cx="8229600" cy="782981"/>
          </a:xfrm>
        </p:spPr>
        <p:txBody>
          <a:bodyPr/>
          <a:lstStyle/>
          <a:p>
            <a:pPr algn="ctr"/>
            <a:r>
              <a:rPr lang="en-US" sz="2800" dirty="0" smtClean="0">
                <a:solidFill>
                  <a:srgbClr val="000066"/>
                </a:solidFill>
              </a:rPr>
              <a:t>Medicaid NEMT Utilization</a:t>
            </a:r>
            <a:r>
              <a:rPr lang="en-US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167778"/>
            <a:ext cx="7999553" cy="4723867"/>
          </a:xfrm>
          <a:ln>
            <a:noFill/>
          </a:ln>
        </p:spPr>
        <p:txBody>
          <a:bodyPr/>
          <a:lstStyle/>
          <a:p>
            <a:pPr marL="457200" lvl="1" indent="0"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marL="688975" lvl="2"/>
            <a:endParaRPr lang="en-US" sz="1800" dirty="0">
              <a:solidFill>
                <a:schemeClr val="tx2"/>
              </a:solidFill>
            </a:endParaRPr>
          </a:p>
          <a:p>
            <a:pPr marL="688975" lvl="2"/>
            <a:endParaRPr lang="en-US" sz="1800" dirty="0">
              <a:solidFill>
                <a:schemeClr val="tx2"/>
              </a:solidFill>
            </a:endParaRPr>
          </a:p>
          <a:p>
            <a:pPr marL="688975" lvl="2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5522-7FA4-6643-B898-DAB0472711A0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0674479"/>
              </p:ext>
            </p:extLst>
          </p:nvPr>
        </p:nvGraphicFramePr>
        <p:xfrm>
          <a:off x="4031325" y="1646454"/>
          <a:ext cx="5298961" cy="48562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8092521"/>
              </p:ext>
            </p:extLst>
          </p:nvPr>
        </p:nvGraphicFramePr>
        <p:xfrm>
          <a:off x="249032" y="1950759"/>
          <a:ext cx="3652682" cy="4297554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050081"/>
                <a:gridCol w="759675"/>
                <a:gridCol w="842926"/>
              </a:tblGrid>
              <a:tr h="303811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Medicaid NEMT Populations</a:t>
                      </a:r>
                      <a:endParaRPr lang="en-US" sz="1800" b="1" i="0" u="none" strike="noStrike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740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dirty="0">
                          <a:effectLst/>
                        </a:rPr>
                        <a:t>Average </a:t>
                      </a:r>
                      <a:r>
                        <a:rPr lang="en-US" sz="1300" b="1" u="none" strike="noStrike" dirty="0" smtClean="0">
                          <a:effectLst/>
                        </a:rPr>
                        <a:t>Membership</a:t>
                      </a:r>
                      <a:endParaRPr lang="en-US" sz="1300" b="1" i="0" u="none" strike="noStrike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 smtClean="0">
                          <a:effectLst/>
                        </a:rPr>
                        <a:t>SFY 2015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1" u="none" strike="noStrike" dirty="0" smtClean="0">
                          <a:effectLst/>
                        </a:rPr>
                        <a:t>SFY </a:t>
                      </a:r>
                      <a:r>
                        <a:rPr lang="en-US" sz="1300" b="1" u="none" strike="noStrike" dirty="0">
                          <a:effectLst/>
                        </a:rPr>
                        <a:t>2016</a:t>
                      </a:r>
                      <a:endParaRPr lang="en-US" sz="1300" b="1" i="0" u="none" strike="noStrike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429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RIte </a:t>
                      </a:r>
                      <a:r>
                        <a:rPr lang="en-US" sz="1100" u="none" strike="noStrike" dirty="0">
                          <a:effectLst/>
                        </a:rPr>
                        <a:t>Care, Medicaid Expansion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207,165 (80.9%)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219,083</a:t>
                      </a:r>
                    </a:p>
                    <a:p>
                      <a:pPr algn="ctr" fontAlgn="b"/>
                      <a:r>
                        <a:rPr lang="en-US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(81.5%)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1896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Age, Blind, Disabled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46,833 (18.3%)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48,406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b"/>
                      <a:r>
                        <a:rPr lang="en-US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(18%)</a:t>
                      </a:r>
                    </a:p>
                  </a:txBody>
                  <a:tcPr marL="9525" marR="9525" marT="9525" marB="0" anchor="ctr"/>
                </a:tc>
              </a:tr>
              <a:tr h="1896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CNOM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2,069 </a:t>
                      </a:r>
                    </a:p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(.8%)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1,467</a:t>
                      </a:r>
                    </a:p>
                    <a:p>
                      <a:pPr algn="ctr" fontAlgn="b"/>
                      <a:r>
                        <a:rPr lang="en-US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(.5%)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1963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Total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256,067</a:t>
                      </a:r>
                    </a:p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(100%)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268,956 </a:t>
                      </a:r>
                    </a:p>
                    <a:p>
                      <a:pPr algn="ctr" fontAlgn="b"/>
                      <a:r>
                        <a:rPr lang="en-US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(100%)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1794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 smtClean="0">
                          <a:effectLst/>
                        </a:rPr>
                        <a:t>Increase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1" u="none" strike="noStrike" dirty="0" smtClean="0">
                          <a:effectLst/>
                        </a:rPr>
                        <a:t>5.0</a:t>
                      </a:r>
                      <a:r>
                        <a:rPr lang="en-US" sz="1100" b="1" u="none" strike="noStrike" dirty="0">
                          <a:effectLst/>
                        </a:rPr>
                        <a:t>%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8451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430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dirty="0">
                          <a:effectLst/>
                        </a:rPr>
                        <a:t>Trip </a:t>
                      </a:r>
                      <a:r>
                        <a:rPr lang="en-US" sz="1300" b="1" u="none" strike="noStrike" dirty="0" smtClean="0">
                          <a:effectLst/>
                        </a:rPr>
                        <a:t>Volume</a:t>
                      </a:r>
                    </a:p>
                    <a:p>
                      <a:pPr algn="ctr" fontAlgn="b"/>
                      <a:r>
                        <a:rPr lang="en-US" sz="1300" b="1" u="none" strike="noStrike" dirty="0" smtClean="0">
                          <a:effectLst/>
                        </a:rPr>
                        <a:t>(</a:t>
                      </a:r>
                      <a:r>
                        <a:rPr lang="en-US" sz="1300" b="1" i="1" u="none" strike="noStrike" dirty="0">
                          <a:effectLst/>
                        </a:rPr>
                        <a:t>Including Mass Transit</a:t>
                      </a:r>
                      <a:r>
                        <a:rPr lang="en-US" sz="1300" b="1" u="none" strike="noStrike" dirty="0">
                          <a:effectLst/>
                        </a:rPr>
                        <a:t>)</a:t>
                      </a:r>
                      <a:endParaRPr lang="en-US" sz="1300" b="1" i="0" u="none" strike="noStrike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dirty="0" smtClean="0">
                          <a:effectLst/>
                        </a:rPr>
                        <a:t>SFY </a:t>
                      </a:r>
                      <a:r>
                        <a:rPr lang="en-US" sz="1300" b="1" u="none" strike="noStrike" dirty="0">
                          <a:effectLst/>
                        </a:rPr>
                        <a:t>2015</a:t>
                      </a:r>
                      <a:endParaRPr lang="en-US" sz="1300" b="1" i="0" u="none" strike="noStrike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dirty="0" smtClean="0">
                          <a:effectLst/>
                        </a:rPr>
                        <a:t>SFY </a:t>
                      </a:r>
                      <a:r>
                        <a:rPr lang="en-US" sz="1300" b="1" u="none" strike="noStrike" dirty="0">
                          <a:effectLst/>
                        </a:rPr>
                        <a:t>2016</a:t>
                      </a:r>
                      <a:endParaRPr lang="en-US" sz="1300" b="1" i="0" u="none" strike="noStrike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429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RIte </a:t>
                      </a:r>
                      <a:r>
                        <a:rPr lang="en-US" sz="1100" u="none" strike="noStrike" dirty="0">
                          <a:effectLst/>
                        </a:rPr>
                        <a:t>Care, Medicaid Expansion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616,092</a:t>
                      </a:r>
                    </a:p>
                    <a:p>
                      <a:pPr algn="ctr" fontAlgn="b"/>
                      <a:r>
                        <a:rPr lang="en-US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(51%)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725,568</a:t>
                      </a:r>
                    </a:p>
                    <a:p>
                      <a:pPr algn="ctr" fontAlgn="b"/>
                      <a:r>
                        <a:rPr lang="en-US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(50.3%)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1989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Age, Blind, Disabled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510,180</a:t>
                      </a:r>
                    </a:p>
                    <a:p>
                      <a:pPr algn="ctr" fontAlgn="b"/>
                      <a:r>
                        <a:rPr lang="en-US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(42.2%)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638,412</a:t>
                      </a:r>
                    </a:p>
                    <a:p>
                      <a:pPr algn="ctr" fontAlgn="b"/>
                      <a:r>
                        <a:rPr lang="en-US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(44.3%)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1896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CNOM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82,128</a:t>
                      </a:r>
                    </a:p>
                    <a:p>
                      <a:pPr algn="ctr" fontAlgn="b"/>
                      <a:r>
                        <a:rPr lang="en-US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(6.8%)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77,148</a:t>
                      </a:r>
                    </a:p>
                    <a:p>
                      <a:pPr algn="ctr" fontAlgn="b"/>
                      <a:r>
                        <a:rPr lang="en-US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(5.3%)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1989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Total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1,208,400</a:t>
                      </a:r>
                    </a:p>
                    <a:p>
                      <a:pPr algn="ctr" fontAlgn="b"/>
                      <a:r>
                        <a:rPr lang="en-US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(100%)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1,441,128</a:t>
                      </a:r>
                    </a:p>
                    <a:p>
                      <a:pPr algn="ctr" fontAlgn="b"/>
                      <a:r>
                        <a:rPr lang="en-US" sz="11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(100%)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1856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 smtClean="0">
                          <a:effectLst/>
                        </a:rPr>
                        <a:t>Increase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1" u="none" strike="noStrike" dirty="0" smtClean="0">
                          <a:effectLst/>
                        </a:rPr>
                        <a:t>19.3%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901714" y="6022953"/>
            <a:ext cx="44254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*All other visits include: TANF Specialized Transportation for Medical Appointments, Physical Therapy, Physician Services, Psychiatry, Dental, Social Care Counseling and Eye Doctor 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8325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8026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Non-Medicaid Elderly NEMT Utilization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5522-7FA4-6643-B898-DAB0472711A0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4341430"/>
              </p:ext>
            </p:extLst>
          </p:nvPr>
        </p:nvGraphicFramePr>
        <p:xfrm>
          <a:off x="367481" y="2198684"/>
          <a:ext cx="3608439" cy="2451072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963937"/>
                <a:gridCol w="863660"/>
                <a:gridCol w="780842"/>
              </a:tblGrid>
              <a:tr h="276319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Non-Medicaid Elderly Population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84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kern="1200" dirty="0">
                          <a:effectLst/>
                        </a:rPr>
                        <a:t>Average Unduplicated</a:t>
                      </a:r>
                      <a:endParaRPr lang="en-US" sz="13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kern="1200" dirty="0" smtClean="0">
                          <a:effectLst/>
                        </a:rPr>
                        <a:t>SFY </a:t>
                      </a:r>
                      <a:r>
                        <a:rPr lang="en-US" sz="1300" b="1" u="none" strike="noStrike" kern="1200" dirty="0">
                          <a:effectLst/>
                        </a:rPr>
                        <a:t>2015</a:t>
                      </a:r>
                      <a:endParaRPr lang="en-US" sz="13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kern="1200" dirty="0" smtClean="0">
                          <a:effectLst/>
                        </a:rPr>
                        <a:t>SFY </a:t>
                      </a:r>
                      <a:r>
                        <a:rPr lang="en-US" sz="1300" b="1" u="none" strike="noStrike" kern="1200" dirty="0">
                          <a:effectLst/>
                        </a:rPr>
                        <a:t>2016</a:t>
                      </a:r>
                      <a:endParaRPr lang="en-US" sz="13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23210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kern="1200" dirty="0">
                          <a:effectLst/>
                        </a:rPr>
                        <a:t>Total Elderly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kern="1200" dirty="0">
                          <a:effectLst/>
                        </a:rPr>
                        <a:t>1,315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kern="1200" dirty="0">
                          <a:effectLst/>
                        </a:rPr>
                        <a:t>1,537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2201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kern="1200" dirty="0">
                          <a:effectLst/>
                        </a:rPr>
                        <a:t> 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kern="1200" dirty="0" smtClean="0">
                          <a:effectLst/>
                        </a:rPr>
                        <a:t>Increase 16.90</a:t>
                      </a:r>
                      <a:r>
                        <a:rPr lang="en-US" sz="1100" b="1" u="none" strike="noStrike" kern="1200" dirty="0">
                          <a:effectLst/>
                        </a:rPr>
                        <a:t>%</a:t>
                      </a:r>
                      <a:endParaRPr lang="en-US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232108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kern="1200" dirty="0">
                          <a:effectLst/>
                        </a:rPr>
                        <a:t> 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08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kern="1200" dirty="0">
                          <a:effectLst/>
                        </a:rPr>
                        <a:t> 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kern="1200" dirty="0" smtClean="0">
                          <a:effectLst/>
                        </a:rPr>
                        <a:t>SFY </a:t>
                      </a:r>
                      <a:r>
                        <a:rPr lang="en-US" sz="1300" b="1" u="none" strike="noStrike" kern="1200" dirty="0">
                          <a:effectLst/>
                        </a:rPr>
                        <a:t>2015</a:t>
                      </a:r>
                      <a:endParaRPr lang="en-US" sz="13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kern="1200" dirty="0" smtClean="0">
                          <a:effectLst/>
                        </a:rPr>
                        <a:t>SFY </a:t>
                      </a:r>
                      <a:r>
                        <a:rPr lang="en-US" sz="1300" b="1" u="none" strike="noStrike" kern="1200" dirty="0">
                          <a:effectLst/>
                        </a:rPr>
                        <a:t>2016</a:t>
                      </a:r>
                      <a:endParaRPr lang="en-US" sz="13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4542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u="none" strike="noStrike" kern="1200" dirty="0">
                          <a:effectLst/>
                        </a:rPr>
                        <a:t>Trip Volume </a:t>
                      </a:r>
                      <a:endParaRPr lang="en-US" sz="1300" b="1" u="none" strike="noStrike" kern="1200" dirty="0" smtClean="0">
                        <a:effectLst/>
                      </a:endParaRPr>
                    </a:p>
                    <a:p>
                      <a:pPr algn="ctr" fontAlgn="b"/>
                      <a:r>
                        <a:rPr lang="en-US" sz="900" b="1" u="none" strike="noStrike" kern="1200" dirty="0" smtClean="0">
                          <a:effectLst/>
                        </a:rPr>
                        <a:t>(</a:t>
                      </a:r>
                      <a:r>
                        <a:rPr lang="en-US" sz="900" b="1" u="none" strike="noStrike" kern="1200" dirty="0">
                          <a:effectLst/>
                        </a:rPr>
                        <a:t>Including Mass Transit)</a:t>
                      </a:r>
                      <a:endParaRPr lang="en-US" sz="9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kern="1200" dirty="0" smtClean="0">
                          <a:effectLst/>
                        </a:rPr>
                        <a:t>118,644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kern="1200" dirty="0">
                          <a:effectLst/>
                        </a:rPr>
                        <a:t>149,868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2193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kern="1200" dirty="0">
                          <a:effectLst/>
                        </a:rPr>
                        <a:t> </a:t>
                      </a:r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kern="1200" dirty="0" smtClean="0">
                          <a:effectLst/>
                        </a:rPr>
                        <a:t>Increase</a:t>
                      </a:r>
                      <a:r>
                        <a:rPr lang="en-US" sz="1100" b="1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1" u="none" strike="noStrike" kern="1200" dirty="0" smtClean="0">
                          <a:effectLst/>
                        </a:rPr>
                        <a:t>26.30</a:t>
                      </a:r>
                      <a:r>
                        <a:rPr lang="en-US" sz="1100" b="1" u="none" strike="noStrike" kern="1200" dirty="0">
                          <a:effectLst/>
                        </a:rPr>
                        <a:t>%</a:t>
                      </a:r>
                      <a:endParaRPr lang="en-US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 rot="10800000" flipV="1">
            <a:off x="4291445" y="5562818"/>
            <a:ext cx="4395355" cy="596106"/>
          </a:xfrm>
        </p:spPr>
        <p:txBody>
          <a:bodyPr/>
          <a:lstStyle/>
          <a:p>
            <a:r>
              <a:rPr lang="en-US" sz="1200" dirty="0" smtClean="0"/>
              <a:t>* All other visits are</a:t>
            </a:r>
            <a:r>
              <a:rPr lang="en-US" sz="1200" dirty="0"/>
              <a:t>: Eye </a:t>
            </a:r>
            <a:r>
              <a:rPr lang="en-US" sz="1200" dirty="0" smtClean="0"/>
              <a:t>Doctor, Radiation Treatment, Wound Care, Substance Abuse, Cardiac Rehab and Routine </a:t>
            </a:r>
            <a:r>
              <a:rPr lang="en-US" sz="1200" dirty="0"/>
              <a:t>Services</a:t>
            </a:r>
          </a:p>
          <a:p>
            <a:endParaRPr lang="en-US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505919"/>
              </p:ext>
            </p:extLst>
          </p:nvPr>
        </p:nvGraphicFramePr>
        <p:xfrm>
          <a:off x="3730336" y="1661852"/>
          <a:ext cx="6055445" cy="4059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20784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3401"/>
            <a:ext cx="8229600" cy="1143000"/>
          </a:xfrm>
        </p:spPr>
        <p:txBody>
          <a:bodyPr/>
          <a:lstStyle/>
          <a:p>
            <a:r>
              <a:rPr lang="en-US" dirty="0" smtClean="0"/>
              <a:t>EOHHS Oversight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2195"/>
            <a:ext cx="8229600" cy="4525963"/>
          </a:xfrm>
        </p:spPr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/>
              <a:t>EOHHS </a:t>
            </a:r>
            <a:r>
              <a:rPr lang="en-US" sz="2000" dirty="0" smtClean="0"/>
              <a:t>holds bi-weekly face-to-face meetings </a:t>
            </a:r>
            <a:r>
              <a:rPr lang="en-US" sz="2000" dirty="0"/>
              <a:t>with LogistiCare to review operational, </a:t>
            </a:r>
            <a:r>
              <a:rPr lang="en-US" sz="2000" dirty="0" smtClean="0"/>
              <a:t>systems </a:t>
            </a:r>
            <a:r>
              <a:rPr lang="en-US" sz="2000" dirty="0"/>
              <a:t>&amp; financial functional areas, transportation provider network access, along with q</a:t>
            </a:r>
            <a:r>
              <a:rPr lang="en-US" sz="2000" dirty="0" smtClean="0"/>
              <a:t>uality </a:t>
            </a:r>
            <a:r>
              <a:rPr lang="en-US" sz="2000" dirty="0"/>
              <a:t>i</a:t>
            </a:r>
            <a:r>
              <a:rPr lang="en-US" sz="2000" dirty="0" smtClean="0"/>
              <a:t>mprovement activities.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EOHHS </a:t>
            </a:r>
            <a:r>
              <a:rPr lang="en-US" sz="2000" dirty="0"/>
              <a:t>and LogistiCare work closely on a day-to-day basis to discuss any challenges (access, weather, etc.) that may have arisen</a:t>
            </a:r>
            <a:r>
              <a:rPr lang="en-US" sz="2000" dirty="0" smtClean="0"/>
              <a:t>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LogistiCare employs 60 </a:t>
            </a:r>
            <a:r>
              <a:rPr lang="en-US" sz="2000" dirty="0"/>
              <a:t>individuals locally for </a:t>
            </a:r>
            <a:r>
              <a:rPr lang="en-US" sz="2000" dirty="0" smtClean="0"/>
              <a:t>the Customer </a:t>
            </a:r>
            <a:r>
              <a:rPr lang="en-US" sz="2000" dirty="0"/>
              <a:t>Representative Center, Quality Assurance and Mass Transit Units. </a:t>
            </a:r>
            <a:endParaRPr lang="en-US" sz="2000" dirty="0" smtClean="0"/>
          </a:p>
          <a:p>
            <a:pPr marL="968375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Training programs for transportation </a:t>
            </a:r>
            <a:r>
              <a:rPr lang="en-US" sz="2000" dirty="0"/>
              <a:t>providers and LogistiCare’s staff are </a:t>
            </a:r>
            <a:r>
              <a:rPr lang="en-US" sz="2000" dirty="0" smtClean="0"/>
              <a:t>closely monitored.</a:t>
            </a:r>
            <a:endParaRPr lang="en-US" sz="20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EOHHS </a:t>
            </a:r>
            <a:r>
              <a:rPr lang="en-US" sz="2000" dirty="0"/>
              <a:t>has </a:t>
            </a:r>
            <a:r>
              <a:rPr lang="en-US" sz="2000" dirty="0" smtClean="0"/>
              <a:t>an assigned team </a:t>
            </a:r>
            <a:r>
              <a:rPr lang="en-US" sz="2000" dirty="0"/>
              <a:t>of individuals with various specialties to provide contract monitoring, and </a:t>
            </a:r>
            <a:r>
              <a:rPr lang="en-US" sz="2000" dirty="0" smtClean="0"/>
              <a:t>quality improvement </a:t>
            </a:r>
            <a:r>
              <a:rPr lang="en-US" sz="2000" dirty="0"/>
              <a:t>&amp; </a:t>
            </a:r>
            <a:r>
              <a:rPr lang="en-US" sz="2000" dirty="0" smtClean="0"/>
              <a:t>performance outcome </a:t>
            </a:r>
            <a:r>
              <a:rPr lang="en-US" sz="2000" dirty="0"/>
              <a:t>oversight</a:t>
            </a:r>
            <a:r>
              <a:rPr lang="en-US" sz="2000" dirty="0" smtClean="0"/>
              <a:t>.</a:t>
            </a:r>
            <a:endParaRPr lang="en-US" sz="20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EOHHS is evaluating options to improve the quality of service for clients.</a:t>
            </a:r>
            <a:endParaRPr lang="en-US" sz="2000" dirty="0"/>
          </a:p>
          <a:p>
            <a:r>
              <a:rPr lang="en-US" sz="1400" dirty="0"/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5522-7FA4-6643-B898-DAB0472711A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39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EOHHS Oversight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/>
              <a:t>EOHHS and LogistiCare report to several external committees and/or multi-agency groups.</a:t>
            </a:r>
          </a:p>
          <a:p>
            <a:pPr marL="968375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Currently report monthly to a meeting hosted by the Alliance for Better Long Term Care (last Wednesday of the Month)</a:t>
            </a:r>
          </a:p>
          <a:p>
            <a:pPr marL="968375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The Lt. Governor’s Long Term Care Coordinating Council (Monthly</a:t>
            </a:r>
            <a:r>
              <a:rPr lang="en-US" sz="2000" dirty="0" smtClean="0"/>
              <a:t>).</a:t>
            </a:r>
          </a:p>
          <a:p>
            <a:pPr marL="968375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Upon </a:t>
            </a:r>
            <a:r>
              <a:rPr lang="en-US" sz="2000" dirty="0"/>
              <a:t>request the EOHHS &amp; LogistiCare present to various groups as needed.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May </a:t>
            </a:r>
            <a:r>
              <a:rPr lang="en-US" sz="1600" dirty="0"/>
              <a:t>2016 – LogistiCare Outreach Meeting with SA MH Leadership Council RI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March 2016 – Training for Nurse Care Managers at Neighborhood Health Plan RI (Several </a:t>
            </a:r>
            <a:r>
              <a:rPr lang="en-US" sz="1600" dirty="0" smtClean="0"/>
              <a:t>multi sessions</a:t>
            </a:r>
            <a:r>
              <a:rPr lang="en-US" sz="1600" dirty="0"/>
              <a:t>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December 2015 – Transportation Outreach at Miriam Hospital (HIV Program)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April 2015 – Neighborhood Health Plan of RI Presentation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June 2014 – Transportation Outreach at RI Partnership for Home Care at Pocasset Bay (NW Links)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June 2014 – DEA sponsored the Academy training for “information and referral” specialists – Johnston Senior Center.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5522-7FA4-6643-B898-DAB0472711A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697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Complaint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5522-7FA4-6643-B898-DAB0472711A0}" type="slidenum">
              <a:rPr lang="en-US" smtClean="0"/>
              <a:t>8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4564"/>
            <a:ext cx="8229600" cy="45259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Consistent </a:t>
            </a:r>
            <a:r>
              <a:rPr lang="en-US" sz="2000" dirty="0"/>
              <a:t>with the provisions of its contract with EOHHS, </a:t>
            </a:r>
            <a:r>
              <a:rPr lang="en-US" sz="2000" dirty="0" smtClean="0"/>
              <a:t>LogistiCare tracks </a:t>
            </a:r>
            <a:r>
              <a:rPr lang="en-US" sz="2000" dirty="0"/>
              <a:t>and manages complaints filed against its service delivery</a:t>
            </a:r>
            <a:r>
              <a:rPr lang="en-US" sz="2000" dirty="0" smtClean="0"/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During </a:t>
            </a:r>
            <a:r>
              <a:rPr lang="en-US" sz="2000" dirty="0"/>
              <a:t>this </a:t>
            </a:r>
            <a:r>
              <a:rPr lang="en-US" sz="2000" dirty="0" smtClean="0"/>
              <a:t>SFY16, </a:t>
            </a:r>
            <a:r>
              <a:rPr lang="en-US" sz="2000" dirty="0"/>
              <a:t>LogistiCare logged </a:t>
            </a:r>
            <a:r>
              <a:rPr lang="en-US" sz="2000" dirty="0" smtClean="0"/>
              <a:t>11,868 </a:t>
            </a:r>
            <a:r>
              <a:rPr lang="en-US" sz="2000" dirty="0"/>
              <a:t>complaints in providing both </a:t>
            </a:r>
            <a:r>
              <a:rPr lang="en-US" sz="2000" dirty="0" smtClean="0"/>
              <a:t>Medicaid and non-Medicaid Elderly transportation services.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These </a:t>
            </a:r>
            <a:r>
              <a:rPr lang="en-US" sz="2000" dirty="0"/>
              <a:t>complaints represent </a:t>
            </a:r>
            <a:r>
              <a:rPr lang="en-US" sz="2000" dirty="0" smtClean="0"/>
              <a:t>roughly </a:t>
            </a:r>
            <a:r>
              <a:rPr lang="en-US" sz="2000" dirty="0"/>
              <a:t>1% </a:t>
            </a:r>
            <a:r>
              <a:rPr lang="en-US" sz="2000" dirty="0" smtClean="0"/>
              <a:t>of </a:t>
            </a:r>
            <a:r>
              <a:rPr lang="en-US" sz="2000" dirty="0"/>
              <a:t>all trip reservations made during this twelve month period.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5294995"/>
              </p:ext>
            </p:extLst>
          </p:nvPr>
        </p:nvGraphicFramePr>
        <p:xfrm>
          <a:off x="280555" y="3255995"/>
          <a:ext cx="4291445" cy="3421337"/>
        </p:xfrm>
        <a:graphic>
          <a:graphicData uri="http://schemas.openxmlformats.org/drawingml/2006/table">
            <a:tbl>
              <a:tblPr lastCol="1" bandRow="1">
                <a:tableStyleId>{69CF1AB2-1976-4502-BF36-3FF5EA218861}</a:tableStyleId>
              </a:tblPr>
              <a:tblGrid>
                <a:gridCol w="2266432"/>
                <a:gridCol w="1250417"/>
                <a:gridCol w="774596"/>
              </a:tblGrid>
              <a:tr h="16085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</a:rPr>
                        <a:t>SFY16</a:t>
                      </a:r>
                      <a:r>
                        <a:rPr lang="en-US" sz="1400" b="1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400" b="1" u="none" strike="noStrike" dirty="0" smtClean="0">
                          <a:effectLst/>
                        </a:rPr>
                        <a:t>Driver </a:t>
                      </a:r>
                      <a:r>
                        <a:rPr lang="en-US" sz="1400" b="1" u="none" strike="noStrike" dirty="0">
                          <a:effectLst/>
                        </a:rPr>
                        <a:t>Complaints</a:t>
                      </a:r>
                      <a:endParaRPr lang="en-US" sz="1400" b="1" i="0" u="none" strike="noStrike" dirty="0">
                        <a:solidFill>
                          <a:srgbClr val="00006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911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Type of Complaint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Reported Incidents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Percentage</a:t>
                      </a:r>
                    </a:p>
                  </a:txBody>
                  <a:tcPr marL="9525" marR="9525" marT="9525" marB="0" anchor="ctr"/>
                </a:tc>
              </a:tr>
              <a:tr h="160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Transportation Provider Late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56.90%</a:t>
                      </a:r>
                    </a:p>
                  </a:txBody>
                  <a:tcPr marL="9525" marR="9525" marT="9525" marB="0" anchor="ctr"/>
                </a:tc>
              </a:tr>
              <a:tr h="160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Transportation Provider No Show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13.80%</a:t>
                      </a:r>
                    </a:p>
                  </a:txBody>
                  <a:tcPr marL="9525" marR="9525" marT="9525" marB="0" anchor="ctr"/>
                </a:tc>
              </a:tr>
              <a:tr h="160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LogistiCare Employee Issue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</a:tr>
              <a:tr h="160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Vehicle Available (NVA)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2.40%</a:t>
                      </a:r>
                    </a:p>
                  </a:txBody>
                  <a:tcPr marL="9525" marR="9525" marT="9525" marB="0" anchor="ctr"/>
                </a:tc>
              </a:tr>
              <a:tr h="160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Transportation Provider Early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2.30%</a:t>
                      </a:r>
                    </a:p>
                  </a:txBody>
                  <a:tcPr marL="9525" marR="9525" marT="9525" marB="0" anchor="ctr"/>
                </a:tc>
              </a:tr>
              <a:tr h="160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Transportation Provider (possible) Fraud &amp; Abuse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1.50%</a:t>
                      </a:r>
                    </a:p>
                  </a:txBody>
                  <a:tcPr marL="9525" marR="9525" marT="9525" marB="0" anchor="ctr"/>
                </a:tc>
              </a:tr>
              <a:tr h="160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LogistiCare Issue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1.20%</a:t>
                      </a:r>
                    </a:p>
                  </a:txBody>
                  <a:tcPr marL="9525" marR="9525" marT="9525" marB="0" anchor="ctr"/>
                </a:tc>
              </a:tr>
              <a:tr h="160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Injury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0.80%</a:t>
                      </a:r>
                    </a:p>
                  </a:txBody>
                  <a:tcPr marL="9525" marR="9525" marT="9525" marB="0" anchor="ctr"/>
                </a:tc>
              </a:tr>
              <a:tr h="160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Vehicle Issue (e.g., AC, heat, etc.)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0.40%</a:t>
                      </a:r>
                    </a:p>
                  </a:txBody>
                  <a:tcPr marL="9525" marR="9525" marT="9525" marB="0" anchor="ctr"/>
                </a:tc>
              </a:tr>
              <a:tr h="2152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Issue with a Facility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0.23%</a:t>
                      </a:r>
                    </a:p>
                  </a:txBody>
                  <a:tcPr marL="9525" marR="9525" marT="9525" marB="0" anchor="ctr"/>
                </a:tc>
              </a:tr>
              <a:tr h="160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Rerouted out of time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0.20%</a:t>
                      </a:r>
                    </a:p>
                  </a:txBody>
                  <a:tcPr marL="9525" marR="9525" marT="9525" marB="0" anchor="ctr"/>
                </a:tc>
              </a:tr>
              <a:tr h="160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Wheelchair tie down issue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0.10%</a:t>
                      </a:r>
                    </a:p>
                  </a:txBody>
                  <a:tcPr marL="9525" marR="9525" marT="9525" marB="0" anchor="ctr"/>
                </a:tc>
              </a:tr>
              <a:tr h="160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Transportation Provider (not one of the above)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16.80%</a:t>
                      </a:r>
                    </a:p>
                  </a:txBody>
                  <a:tcPr marL="9525" marR="9525" marT="9525" marB="0" anchor="ctr"/>
                </a:tc>
              </a:tr>
              <a:tr h="1608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Total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5483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272425"/>
              </p:ext>
            </p:extLst>
          </p:nvPr>
        </p:nvGraphicFramePr>
        <p:xfrm>
          <a:off x="4790209" y="3255995"/>
          <a:ext cx="4058823" cy="1621670"/>
        </p:xfrm>
        <a:graphic>
          <a:graphicData uri="http://schemas.openxmlformats.org/drawingml/2006/table">
            <a:tbl>
              <a:tblPr firstRow="1" bandCol="1">
                <a:tableStyleId>{69CF1AB2-1976-4502-BF36-3FF5EA218861}</a:tableStyleId>
              </a:tblPr>
              <a:tblGrid>
                <a:gridCol w="1704110"/>
                <a:gridCol w="1049481"/>
                <a:gridCol w="1305232"/>
              </a:tblGrid>
              <a:tr h="204178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</a:rPr>
                        <a:t>SFY16 </a:t>
                      </a:r>
                      <a:r>
                        <a:rPr lang="en-US" sz="1400" b="1" u="none" strike="noStrike" dirty="0">
                          <a:effectLst/>
                        </a:rPr>
                        <a:t>Rider Complaints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24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Rider Complaints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Reported Incidents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Percentage</a:t>
                      </a:r>
                    </a:p>
                  </a:txBody>
                  <a:tcPr marL="9525" marR="9525" marT="9525" marB="0" anchor="ctr"/>
                </a:tc>
              </a:tr>
              <a:tr h="2112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Rider No Show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81.40%</a:t>
                      </a:r>
                    </a:p>
                  </a:txBody>
                  <a:tcPr marL="9525" marR="9525" marT="9525" marB="0" anchor="ctr"/>
                </a:tc>
              </a:tr>
              <a:tr h="3824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Rider Issue (Complaint about Rider)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17.20%</a:t>
                      </a:r>
                    </a:p>
                  </a:txBody>
                  <a:tcPr marL="9525" marR="9525" marT="9525" marB="0" anchor="ctr"/>
                </a:tc>
              </a:tr>
              <a:tr h="2112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Rider Fraud and Abuse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1.40%</a:t>
                      </a:r>
                    </a:p>
                  </a:txBody>
                  <a:tcPr marL="9525" marR="9525" marT="9525" marB="0" anchor="ctr"/>
                </a:tc>
              </a:tr>
              <a:tr h="21129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 smtClean="0">
                          <a:effectLst/>
                        </a:rPr>
                        <a:t>Total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6385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 smtClean="0">
                          <a:effectLst/>
                        </a:rPr>
                        <a:t>100%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203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1222"/>
            <a:ext cx="8229600" cy="45259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The State may hold back up to 2% of monthly payments if Broker’s performance falls bellow quality standards, including but not limited to the standards listed below: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To date, LogistiCare has substantially met these standards and EOHHS has not withheld monthly payment due to poor performance.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5522-7FA4-6643-B898-DAB0472711A0}" type="slidenum">
              <a:rPr lang="en-US" smtClean="0"/>
              <a:t>9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806436"/>
              </p:ext>
            </p:extLst>
          </p:nvPr>
        </p:nvGraphicFramePr>
        <p:xfrm>
          <a:off x="925156" y="2460611"/>
          <a:ext cx="7293686" cy="2178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5993"/>
                <a:gridCol w="2427693"/>
              </a:tblGrid>
              <a:tr h="31623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Activity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Standard</a:t>
                      </a:r>
                      <a:endParaRPr lang="en-US" sz="1600" dirty="0"/>
                    </a:p>
                  </a:txBody>
                  <a:tcPr/>
                </a:tc>
              </a:tr>
              <a:tr h="46074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Average</a:t>
                      </a:r>
                      <a:r>
                        <a:rPr lang="en-US" sz="1600" baseline="0" dirty="0" smtClean="0"/>
                        <a:t> Speed of Answering call per month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Exceeds 3:00</a:t>
                      </a:r>
                      <a:r>
                        <a:rPr lang="en-US" sz="1600" baseline="0" dirty="0" smtClean="0"/>
                        <a:t> minutes</a:t>
                      </a:r>
                      <a:endParaRPr lang="en-US" sz="1600" dirty="0"/>
                    </a:p>
                  </a:txBody>
                  <a:tcPr anchor="ctr"/>
                </a:tc>
              </a:tr>
              <a:tr h="46074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Percent of Calls</a:t>
                      </a:r>
                      <a:r>
                        <a:rPr lang="en-US" sz="1600" baseline="0" dirty="0" smtClean="0"/>
                        <a:t> Abandoned per month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Exceeds 20%</a:t>
                      </a:r>
                      <a:endParaRPr lang="en-US" sz="1600" dirty="0"/>
                    </a:p>
                  </a:txBody>
                  <a:tcPr anchor="ctr"/>
                </a:tc>
              </a:tr>
              <a:tr h="46074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Percent</a:t>
                      </a:r>
                      <a:r>
                        <a:rPr lang="en-US" sz="1600" baseline="0" dirty="0" smtClean="0"/>
                        <a:t> of Trips Unfulfilled per month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Exceeds 5%</a:t>
                      </a:r>
                      <a:endParaRPr lang="en-US" sz="1600" dirty="0"/>
                    </a:p>
                  </a:txBody>
                  <a:tcPr anchor="ctr"/>
                </a:tc>
              </a:tr>
              <a:tr h="46074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Percent o</a:t>
                      </a:r>
                      <a:r>
                        <a:rPr lang="en-US" sz="1600" baseline="0" dirty="0" smtClean="0"/>
                        <a:t>f Trips with valid Complaints per month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Exceeds</a:t>
                      </a:r>
                      <a:r>
                        <a:rPr lang="en-US" sz="1600" baseline="0" dirty="0" smtClean="0"/>
                        <a:t> 5%</a:t>
                      </a:r>
                      <a:endParaRPr lang="en-US" sz="16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6688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HHS">
      <a:dk1>
        <a:sysClr val="windowText" lastClr="000000"/>
      </a:dk1>
      <a:lt1>
        <a:sysClr val="window" lastClr="FFFFFF"/>
      </a:lt1>
      <a:dk2>
        <a:srgbClr val="001F5B"/>
      </a:dk2>
      <a:lt2>
        <a:srgbClr val="E0E0E0"/>
      </a:lt2>
      <a:accent1>
        <a:srgbClr val="001F5B"/>
      </a:accent1>
      <a:accent2>
        <a:srgbClr val="FFC623"/>
      </a:accent2>
      <a:accent3>
        <a:srgbClr val="E0E1E0"/>
      </a:accent3>
      <a:accent4>
        <a:srgbClr val="C2C2C2"/>
      </a:accent4>
      <a:accent5>
        <a:srgbClr val="A3A2A2"/>
      </a:accent5>
      <a:accent6>
        <a:srgbClr val="7F7F7F"/>
      </a:accent6>
      <a:hlink>
        <a:srgbClr val="4B4B4B"/>
      </a:hlink>
      <a:folHlink>
        <a:srgbClr val="141413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1EAD0F828A7E4FA9DFF7391F600457" ma:contentTypeVersion="0" ma:contentTypeDescription="Create a new document." ma:contentTypeScope="" ma:versionID="7263d1e470f1270c9a9562fb9e2a8fb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53f2d8843fd2aa64b81f9e8c63a661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6134476-130E-4FAD-B52B-07E1D2EBAFEA}"/>
</file>

<file path=customXml/itemProps2.xml><?xml version="1.0" encoding="utf-8"?>
<ds:datastoreItem xmlns:ds="http://schemas.openxmlformats.org/officeDocument/2006/customXml" ds:itemID="{4E661F61-6BDC-4F53-B0E0-DBC0212CAF71}"/>
</file>

<file path=customXml/itemProps3.xml><?xml version="1.0" encoding="utf-8"?>
<ds:datastoreItem xmlns:ds="http://schemas.openxmlformats.org/officeDocument/2006/customXml" ds:itemID="{6ACAC4FE-F8FF-42AE-BBCF-CD2DBF4AD74C}"/>
</file>

<file path=docProps/app.xml><?xml version="1.0" encoding="utf-8"?>
<Properties xmlns="http://schemas.openxmlformats.org/officeDocument/2006/extended-properties" xmlns:vt="http://schemas.openxmlformats.org/officeDocument/2006/docPropsVTypes">
  <TotalTime>8037</TotalTime>
  <Words>2023</Words>
  <Application>Microsoft Office PowerPoint</Application>
  <PresentationFormat>On-screen Show (4:3)</PresentationFormat>
  <Paragraphs>429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Lucida Bright</vt:lpstr>
      <vt:lpstr>Times New Roman</vt:lpstr>
      <vt:lpstr>Wingdings</vt:lpstr>
      <vt:lpstr>Office Theme</vt:lpstr>
      <vt:lpstr>Rhode Island Medicaid Non-Emergency Medical Transportation Program  Rhode Island House Committee on Oversight March 23rd, 2017</vt:lpstr>
      <vt:lpstr>Background of NEMT in RI</vt:lpstr>
      <vt:lpstr> Background of NEMT in RI </vt:lpstr>
      <vt:lpstr>Medicaid NEMT Utilization </vt:lpstr>
      <vt:lpstr>Non-Medicaid Elderly NEMT Utilization </vt:lpstr>
      <vt:lpstr>EOHHS Oversight</vt:lpstr>
      <vt:lpstr>EOHHS Oversight</vt:lpstr>
      <vt:lpstr>Complaint Data</vt:lpstr>
      <vt:lpstr>Performance Standards</vt:lpstr>
      <vt:lpstr>LogistiCare Financial Statements</vt:lpstr>
      <vt:lpstr>Deborah Florio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Dozois</dc:creator>
  <cp:lastModifiedBy>Kraics, Mark (OHHS)</cp:lastModifiedBy>
  <cp:revision>282</cp:revision>
  <cp:lastPrinted>2017-03-23T16:39:33Z</cp:lastPrinted>
  <dcterms:created xsi:type="dcterms:W3CDTF">2014-09-17T19:19:05Z</dcterms:created>
  <dcterms:modified xsi:type="dcterms:W3CDTF">2017-03-23T16:39:48Z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0x010100801EAD0F828A7E4FA9DFF7391F600457</vt:lpwstr>
  </property>
</Properties>
</file>